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Default Extension="png" ContentType="image/pn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92321" y="2527742"/>
            <a:ext cx="4007357" cy="1105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217804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z="700" spc="-5">
                <a:solidFill>
                  <a:srgbClr val="000000"/>
                </a:solidFill>
                <a:latin typeface="Arial"/>
                <a:cs typeface="Arial"/>
              </a:rPr>
              <a:t>#</a:t>
            </a:fld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910455" cy="6858000"/>
          </a:xfrm>
          <a:custGeom>
            <a:avLst/>
            <a:gdLst/>
            <a:ahLst/>
            <a:cxnLst/>
            <a:rect l="l" t="t" r="r" b="b"/>
            <a:pathLst>
              <a:path w="4910455" h="6858000">
                <a:moveTo>
                  <a:pt x="4910328" y="0"/>
                </a:moveTo>
                <a:lnTo>
                  <a:pt x="0" y="0"/>
                </a:lnTo>
                <a:lnTo>
                  <a:pt x="0" y="6858000"/>
                </a:lnTo>
                <a:lnTo>
                  <a:pt x="4910328" y="6858000"/>
                </a:lnTo>
                <a:lnTo>
                  <a:pt x="4910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1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217804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z="700" spc="-5">
                <a:solidFill>
                  <a:srgbClr val="000000"/>
                </a:solidFill>
                <a:latin typeface="Arial"/>
                <a:cs typeface="Arial"/>
              </a:rPr>
              <a:t>#</a:t>
            </a:fld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910455" cy="6858000"/>
          </a:xfrm>
          <a:custGeom>
            <a:avLst/>
            <a:gdLst/>
            <a:ahLst/>
            <a:cxnLst/>
            <a:rect l="l" t="t" r="r" b="b"/>
            <a:pathLst>
              <a:path w="4910455" h="6858000">
                <a:moveTo>
                  <a:pt x="4910328" y="0"/>
                </a:moveTo>
                <a:lnTo>
                  <a:pt x="0" y="0"/>
                </a:lnTo>
                <a:lnTo>
                  <a:pt x="0" y="6858000"/>
                </a:lnTo>
                <a:lnTo>
                  <a:pt x="4910328" y="6858000"/>
                </a:lnTo>
                <a:lnTo>
                  <a:pt x="4910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217804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z="700" spc="-5">
                <a:solidFill>
                  <a:srgbClr val="000000"/>
                </a:solidFill>
                <a:latin typeface="Arial"/>
                <a:cs typeface="Arial"/>
              </a:rPr>
              <a:t>#</a:t>
            </a:fld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217804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z="700" spc="-5">
                <a:solidFill>
                  <a:srgbClr val="000000"/>
                </a:solidFill>
                <a:latin typeface="Arial"/>
                <a:cs typeface="Arial"/>
              </a:rPr>
              <a:t>#</a:t>
            </a:fld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217804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z="700" spc="-5">
                <a:solidFill>
                  <a:srgbClr val="000000"/>
                </a:solidFill>
                <a:latin typeface="Arial"/>
                <a:cs typeface="Arial"/>
              </a:rPr>
              <a:t>#</a:t>
            </a:fld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63851" y="3351352"/>
            <a:ext cx="7464297" cy="483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84823" y="2518460"/>
            <a:ext cx="5177790" cy="2202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998454" y="6420580"/>
            <a:ext cx="318770" cy="2236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217804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z="700" spc="-5">
                <a:solidFill>
                  <a:srgbClr val="000000"/>
                </a:solidFill>
                <a:latin typeface="Arial"/>
                <a:cs typeface="Arial"/>
              </a:rPr>
              <a:t>#</a:t>
            </a:fld>
            <a:endParaRPr sz="700">
              <a:latin typeface="Arial"/>
              <a:cs typeface="Arial"/>
            </a:endParaRP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Relationship Id="rId3" Type="http://schemas.openxmlformats.org/officeDocument/2006/relationships/image" Target="../media/image77.pn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jpg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jp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jpg"/><Relationship Id="rId3" Type="http://schemas.openxmlformats.org/officeDocument/2006/relationships/image" Target="../media/image103.jpg"/><Relationship Id="rId4" Type="http://schemas.openxmlformats.org/officeDocument/2006/relationships/image" Target="../media/image104.jp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Relationship Id="rId3" Type="http://schemas.openxmlformats.org/officeDocument/2006/relationships/image" Target="../media/image106.pn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microsoft.com/en-us/security/blog/2023/04/07/mercury-and-dev-1084-destructive-attack-on-hybrid-environment/" TargetMode="External"/><Relationship Id="rId3" Type="http://schemas.openxmlformats.org/officeDocument/2006/relationships/image" Target="../media/image107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0.jpg"/><Relationship Id="rId3" Type="http://schemas.openxmlformats.org/officeDocument/2006/relationships/image" Target="../media/image111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jp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jpg"/><Relationship Id="rId3" Type="http://schemas.openxmlformats.org/officeDocument/2006/relationships/image" Target="../media/image114.pn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8.jpg"/><Relationship Id="rId3" Type="http://schemas.openxmlformats.org/officeDocument/2006/relationships/image" Target="../media/image119.jp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jp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jpg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jpg"/><Relationship Id="rId3" Type="http://schemas.openxmlformats.org/officeDocument/2006/relationships/image" Target="../media/image126.png"/><Relationship Id="rId4" Type="http://schemas.openxmlformats.org/officeDocument/2006/relationships/image" Target="../media/image127.png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png"/><Relationship Id="rId3" Type="http://schemas.openxmlformats.org/officeDocument/2006/relationships/image" Target="../media/image129.jp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anOfCyber/Azure-Penetration-Testing/blob/main/PowerShell/Add-LocalAdmin.ps1" TargetMode="External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jpg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jpg"/><Relationship Id="rId3" Type="http://schemas.openxmlformats.org/officeDocument/2006/relationships/image" Target="../media/image135.png"/><Relationship Id="rId4" Type="http://schemas.openxmlformats.org/officeDocument/2006/relationships/image" Target="../media/image136.png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jpg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jp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jpg"/><Relationship Id="rId3" Type="http://schemas.openxmlformats.org/officeDocument/2006/relationships/image" Target="../media/image141.pn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jpg"/><Relationship Id="rId3" Type="http://schemas.openxmlformats.org/officeDocument/2006/relationships/image" Target="../media/image143.jpg"/><Relationship Id="rId4" Type="http://schemas.openxmlformats.org/officeDocument/2006/relationships/image" Target="../media/image144.png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jpg"/><Relationship Id="rId3" Type="http://schemas.openxmlformats.org/officeDocument/2006/relationships/image" Target="../media/image146.jpg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jpg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jpg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jpg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0.jpg"/><Relationship Id="rId3" Type="http://schemas.openxmlformats.org/officeDocument/2006/relationships/image" Target="../media/image151.jpg"/><Relationship Id="rId4" Type="http://schemas.openxmlformats.org/officeDocument/2006/relationships/image" Target="../media/image152.png"/><Relationship Id="rId5" Type="http://schemas.openxmlformats.org/officeDocument/2006/relationships/image" Target="../media/image153.png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png"/><Relationship Id="rId3" Type="http://schemas.openxmlformats.org/officeDocument/2006/relationships/image" Target="../media/image155.jpg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8.jp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5.png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6.png"/><Relationship Id="rId3" Type="http://schemas.openxmlformats.org/officeDocument/2006/relationships/image" Target="../media/image167.jpg"/><Relationship Id="rId4" Type="http://schemas.openxmlformats.org/officeDocument/2006/relationships/image" Target="../media/image168.png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9.jpg"/><Relationship Id="rId3" Type="http://schemas.openxmlformats.org/officeDocument/2006/relationships/image" Target="../media/image170.png"/><Relationship Id="rId4" Type="http://schemas.openxmlformats.org/officeDocument/2006/relationships/image" Target="../media/image171.pn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2.jp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3.png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4.png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5.png"/><Relationship Id="rId3" Type="http://schemas.openxmlformats.org/officeDocument/2006/relationships/image" Target="../media/image176.jpg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7.png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8.jp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.jpg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3.jpg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4.jpg"/><Relationship Id="rId3" Type="http://schemas.openxmlformats.org/officeDocument/2006/relationships/image" Target="../media/image185.jpg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6.jpg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.jpg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2.jpg"/></Relationships>

</file>

<file path=ppt/slides/_rels/slide2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png"/></Relationships>

</file>

<file path=ppt/slides/_rels/slide2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4.jpg"/></Relationships>

</file>

<file path=ppt/slides/_rels/slide2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5.png"/></Relationships>

</file>

<file path=ppt/slides/_rels/slide2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6.jpg"/><Relationship Id="rId3" Type="http://schemas.openxmlformats.org/officeDocument/2006/relationships/image" Target="../media/image197.jpg"/><Relationship Id="rId4" Type="http://schemas.openxmlformats.org/officeDocument/2006/relationships/image" Target="../media/image198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9.jpg"/></Relationships>

</file>

<file path=ppt/slides/_rels/slide2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0.jpg"/></Relationships>

</file>

<file path=ppt/slides/_rels/slide2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1.jpg"/><Relationship Id="rId3" Type="http://schemas.openxmlformats.org/officeDocument/2006/relationships/image" Target="../media/image202.jpg"/></Relationships>

</file>

<file path=ppt/slides/_rels/slide2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3.jpg"/></Relationships>

</file>

<file path=ppt/slides/_rels/slide2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4.jpg"/><Relationship Id="rId3" Type="http://schemas.openxmlformats.org/officeDocument/2006/relationships/image" Target="../media/image205.jpg"/></Relationships>

</file>

<file path=ppt/slides/_rels/slide2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ortal.azure.com/" TargetMode="Externa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ckersacademy@hotmail.com.onmicrosoft.com" TargetMode="Externa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5" Type="http://schemas.openxmlformats.org/officeDocument/2006/relationships/image" Target="../media/image62.png"/><Relationship Id="rId6" Type="http://schemas.openxmlformats.org/officeDocument/2006/relationships/image" Target="../media/image63.jp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3.jp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967610" y="3351352"/>
            <a:ext cx="840740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 b="1">
                <a:solidFill>
                  <a:srgbClr val="FFFFFF"/>
                </a:solidFill>
                <a:latin typeface="Arial Black"/>
                <a:cs typeface="Arial Black"/>
              </a:rPr>
              <a:t>ABUSING</a:t>
            </a:r>
            <a:r>
              <a:rPr dirty="0" sz="3000" spc="32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105" b="1">
                <a:solidFill>
                  <a:srgbClr val="FFFFFF"/>
                </a:solidFill>
                <a:latin typeface="Arial Black"/>
                <a:cs typeface="Arial Black"/>
              </a:rPr>
              <a:t>AZURE</a:t>
            </a:r>
            <a:r>
              <a:rPr dirty="0" sz="3000" spc="35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100" b="1">
                <a:solidFill>
                  <a:srgbClr val="FFFFFF"/>
                </a:solidFill>
                <a:latin typeface="Arial Black"/>
                <a:cs typeface="Arial Black"/>
              </a:rPr>
              <a:t>ACTIVE</a:t>
            </a:r>
            <a:r>
              <a:rPr dirty="0" sz="3000" spc="3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80" b="1">
                <a:solidFill>
                  <a:srgbClr val="FFFFFF"/>
                </a:solidFill>
                <a:latin typeface="Arial Black"/>
                <a:cs typeface="Arial Black"/>
              </a:rPr>
              <a:t>DIRECTORY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76254" y="6428333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253428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55" b="1">
                <a:solidFill>
                  <a:srgbClr val="FFFFFF"/>
                </a:solidFill>
                <a:latin typeface="Arial Black"/>
                <a:cs typeface="Arial Black"/>
              </a:rPr>
              <a:t>WHAT</a:t>
            </a:r>
            <a:r>
              <a:rPr dirty="0" sz="2700" spc="26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2700" spc="28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IT?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1354736"/>
            <a:ext cx="2162810" cy="1764030"/>
          </a:xfrm>
          <a:prstGeom prst="rect"/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>
                <a:solidFill>
                  <a:srgbClr val="000000"/>
                </a:solidFill>
              </a:rPr>
              <a:t>Common</a:t>
            </a:r>
            <a:r>
              <a:rPr dirty="0" sz="1700" spc="-2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Services</a:t>
            </a:r>
            <a:endParaRPr sz="1700"/>
          </a:p>
          <a:p>
            <a:pPr marL="12700" marR="1188720">
              <a:lnSpc>
                <a:spcPct val="148100"/>
              </a:lnSpc>
              <a:spcBef>
                <a:spcPts val="10"/>
              </a:spcBef>
            </a:pP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Compute Storage Networking Identity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686456"/>
            <a:ext cx="1787525" cy="244094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b="1">
                <a:latin typeface="Arial Black"/>
                <a:cs typeface="Arial Black"/>
              </a:rPr>
              <a:t>Other</a:t>
            </a:r>
            <a:r>
              <a:rPr dirty="0" sz="1700" spc="-4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Services</a:t>
            </a:r>
            <a:endParaRPr sz="1700">
              <a:latin typeface="Arial Black"/>
              <a:cs typeface="Arial Black"/>
            </a:endParaRPr>
          </a:p>
          <a:p>
            <a:pPr marL="12700" marR="856615">
              <a:lnSpc>
                <a:spcPct val="148100"/>
              </a:lnSpc>
              <a:spcBef>
                <a:spcPts val="10"/>
              </a:spcBef>
            </a:pPr>
            <a:r>
              <a:rPr dirty="0" sz="1500" spc="-10">
                <a:latin typeface="Arial"/>
                <a:cs typeface="Arial"/>
              </a:rPr>
              <a:t>Devops Integration Analytics </a:t>
            </a:r>
            <a:r>
              <a:rPr dirty="0" sz="1500" spc="-25">
                <a:latin typeface="Arial"/>
                <a:cs typeface="Arial"/>
              </a:rPr>
              <a:t>AI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25">
                <a:latin typeface="Arial"/>
                <a:cs typeface="Arial"/>
              </a:rPr>
              <a:t>IoT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21992" y="993647"/>
            <a:ext cx="8742680" cy="4436110"/>
            <a:chOff x="2221992" y="993647"/>
            <a:chExt cx="8742680" cy="44361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1992" y="993647"/>
              <a:ext cx="7748016" cy="42245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680" y="4163542"/>
              <a:ext cx="2091689" cy="6225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9680" y="4803635"/>
              <a:ext cx="2094737" cy="62561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9166606" y="4271009"/>
            <a:ext cx="1625600" cy="941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UPN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Principal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140144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USERS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102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159518"/>
            <a:ext cx="1297940" cy="1087755"/>
          </a:xfrm>
          <a:prstGeom prst="rect"/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>
                <a:solidFill>
                  <a:srgbClr val="000000"/>
                </a:solidFill>
              </a:rPr>
              <a:t>Two</a:t>
            </a:r>
            <a:r>
              <a:rPr dirty="0" sz="1700" spc="-7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Types</a:t>
            </a:r>
            <a:endParaRPr sz="1700"/>
          </a:p>
          <a:p>
            <a:pPr marL="12700" marR="214629">
              <a:lnSpc>
                <a:spcPct val="148000"/>
              </a:lnSpc>
              <a:spcBef>
                <a:spcPts val="15"/>
              </a:spcBef>
            </a:pP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Azure</a:t>
            </a:r>
            <a:r>
              <a:rPr dirty="0" sz="1500" spc="-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25" b="0">
                <a:solidFill>
                  <a:srgbClr val="000000"/>
                </a:solidFill>
                <a:latin typeface="Arial"/>
                <a:cs typeface="Arial"/>
              </a:rPr>
              <a:t>AD </a:t>
            </a: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On-prem</a:t>
            </a:r>
            <a:r>
              <a:rPr dirty="0" sz="1500" spc="-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25" b="0">
                <a:solidFill>
                  <a:srgbClr val="000000"/>
                </a:solidFill>
                <a:latin typeface="Arial"/>
                <a:cs typeface="Arial"/>
              </a:rPr>
              <a:t>AD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843539"/>
            <a:ext cx="3958590" cy="74930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b="1">
                <a:latin typeface="Arial Black"/>
                <a:cs typeface="Arial Black"/>
              </a:rPr>
              <a:t>User</a:t>
            </a:r>
            <a:r>
              <a:rPr dirty="0" sz="1700" spc="-5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Principal</a:t>
            </a:r>
            <a:r>
              <a:rPr dirty="0" sz="1700" spc="-55" b="1">
                <a:latin typeface="Arial Black"/>
                <a:cs typeface="Arial Black"/>
              </a:rPr>
              <a:t> </a:t>
            </a:r>
            <a:r>
              <a:rPr dirty="0" sz="1700" spc="-20" b="1">
                <a:latin typeface="Arial Black"/>
                <a:cs typeface="Arial Black"/>
              </a:rPr>
              <a:t>Name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AAD,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UPN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(usually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email)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identifies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user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173672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GROUPS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103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1880323"/>
            <a:ext cx="1299845" cy="1086485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just" marL="12700" marR="5080">
              <a:lnSpc>
                <a:spcPct val="145400"/>
              </a:lnSpc>
              <a:spcBef>
                <a:spcPts val="145"/>
              </a:spcBef>
            </a:pPr>
            <a:r>
              <a:rPr dirty="0" sz="1700" b="1">
                <a:latin typeface="Arial Black"/>
                <a:cs typeface="Arial Black"/>
              </a:rPr>
              <a:t>Two</a:t>
            </a:r>
            <a:r>
              <a:rPr dirty="0" sz="1700" spc="-6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Types </a:t>
            </a:r>
            <a:r>
              <a:rPr dirty="0" sz="1500">
                <a:latin typeface="Arial"/>
                <a:cs typeface="Arial"/>
              </a:rPr>
              <a:t>Security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Group </a:t>
            </a:r>
            <a:r>
              <a:rPr dirty="0" sz="1500">
                <a:latin typeface="Arial"/>
                <a:cs typeface="Arial"/>
              </a:rPr>
              <a:t>Microsoft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365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3774213"/>
            <a:ext cx="1414145" cy="14262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46300"/>
              </a:lnSpc>
              <a:spcBef>
                <a:spcPts val="130"/>
              </a:spcBef>
            </a:pPr>
            <a:r>
              <a:rPr dirty="0" sz="1700" spc="-10" b="1">
                <a:latin typeface="Arial Black"/>
                <a:cs typeface="Arial Black"/>
              </a:rPr>
              <a:t>Assignment </a:t>
            </a:r>
            <a:r>
              <a:rPr dirty="0" sz="1500" spc="-10">
                <a:latin typeface="Arial"/>
                <a:cs typeface="Arial"/>
              </a:rPr>
              <a:t>Assigned </a:t>
            </a:r>
            <a:r>
              <a:rPr dirty="0" sz="1500">
                <a:latin typeface="Arial"/>
                <a:cs typeface="Arial"/>
              </a:rPr>
              <a:t>Dynamic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User </a:t>
            </a:r>
            <a:r>
              <a:rPr dirty="0" sz="1500">
                <a:latin typeface="Arial"/>
                <a:cs typeface="Arial"/>
              </a:rPr>
              <a:t>Dynamic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Device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2987166"/>
            <a:ext cx="1938655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DYNAMIC GROUPS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104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779598"/>
            <a:ext cx="252920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000000"/>
                </a:solidFill>
              </a:rPr>
              <a:t>Attribute-</a:t>
            </a:r>
            <a:r>
              <a:rPr dirty="0" sz="1700">
                <a:solidFill>
                  <a:srgbClr val="000000"/>
                </a:solidFill>
              </a:rPr>
              <a:t>based </a:t>
            </a:r>
            <a:r>
              <a:rPr dirty="0" sz="1700" spc="-20">
                <a:solidFill>
                  <a:srgbClr val="000000"/>
                </a:solidFill>
              </a:rPr>
              <a:t>rules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041065"/>
            <a:ext cx="5305425" cy="1040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767839">
              <a:lnSpc>
                <a:spcPct val="1480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Adds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remove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members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automatically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device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(not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both)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>
                <a:latin typeface="Arial"/>
                <a:cs typeface="Arial"/>
              </a:rPr>
              <a:t>When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attribute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 device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changes,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they’re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re-</a:t>
            </a:r>
            <a:r>
              <a:rPr dirty="0" sz="1500" spc="-10">
                <a:latin typeface="Arial"/>
                <a:cs typeface="Arial"/>
              </a:rPr>
              <a:t>evaluated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773679" y="734568"/>
            <a:ext cx="7194550" cy="5389245"/>
            <a:chOff x="2773679" y="734568"/>
            <a:chExt cx="7194550" cy="53892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3679" y="734568"/>
              <a:ext cx="6644640" cy="538886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6632" y="4203179"/>
              <a:ext cx="1101090" cy="58903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9252966" y="4276090"/>
            <a:ext cx="438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UPN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2009" y="2900883"/>
            <a:ext cx="317373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54685" algn="l"/>
                <a:tab pos="1217295" algn="l"/>
                <a:tab pos="1667510" algn="l"/>
                <a:tab pos="2543810" algn="l"/>
              </a:tabLst>
            </a:pP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w</a:t>
            </a:r>
            <a:r>
              <a:rPr dirty="0" sz="1700" b="0">
                <a:latin typeface="Arial"/>
                <a:cs typeface="Arial"/>
              </a:rPr>
              <a:t>	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n</a:t>
            </a:r>
            <a:r>
              <a:rPr dirty="0" sz="1700" b="0">
                <a:latin typeface="Arial"/>
                <a:cs typeface="Arial"/>
              </a:rPr>
              <a:t>	w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a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b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3465321"/>
            <a:ext cx="7125334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7340" algn="l"/>
                <a:tab pos="590550" algn="l"/>
                <a:tab pos="1539875" algn="l"/>
                <a:tab pos="2245360" algn="l"/>
                <a:tab pos="3085465" algn="l"/>
                <a:tab pos="3635375" algn="l"/>
                <a:tab pos="4158615" algn="l"/>
                <a:tab pos="5023485" algn="l"/>
                <a:tab pos="5695315" algn="l"/>
                <a:tab pos="6109335" algn="l"/>
                <a:tab pos="67329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2009" y="4029583"/>
            <a:ext cx="3980179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5490" algn="l"/>
                <a:tab pos="1341755" algn="l"/>
                <a:tab pos="25615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93800" y="3368116"/>
            <a:ext cx="276606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DISCUSSION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13230">
              <a:lnSpc>
                <a:spcPct val="100000"/>
              </a:lnSpc>
              <a:spcBef>
                <a:spcPts val="100"/>
              </a:spcBef>
            </a:pPr>
            <a:r>
              <a:rPr dirty="0" spc="85"/>
              <a:t>ROLE</a:t>
            </a:r>
            <a:r>
              <a:rPr dirty="0" spc="335"/>
              <a:t> </a:t>
            </a:r>
            <a:r>
              <a:rPr dirty="0" spc="110"/>
              <a:t>DEFINITION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1023854" y="6466433"/>
            <a:ext cx="2540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107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244729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DEFINITION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108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1350128"/>
            <a:ext cx="5250815" cy="169926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700" spc="-10" b="1">
                <a:solidFill>
                  <a:srgbClr val="BEBEBE"/>
                </a:solidFill>
                <a:latin typeface="Arial Black"/>
                <a:cs typeface="Arial Black"/>
              </a:rPr>
              <a:t>Definition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Azure</a:t>
            </a:r>
            <a:r>
              <a:rPr dirty="0" sz="1500" spc="-9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AD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roles</a:t>
            </a:r>
            <a:r>
              <a:rPr dirty="0" sz="1500" spc="-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control</a:t>
            </a:r>
            <a:r>
              <a:rPr dirty="0" sz="1500" spc="-6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access</a:t>
            </a:r>
            <a:r>
              <a:rPr dirty="0" sz="1500" spc="-7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to</a:t>
            </a:r>
            <a:r>
              <a:rPr dirty="0" sz="1500" spc="-11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Azure</a:t>
            </a:r>
            <a:r>
              <a:rPr dirty="0" sz="1500" spc="-9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AD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resources</a:t>
            </a:r>
            <a:r>
              <a:rPr dirty="0" sz="1500" spc="-7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such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as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users,</a:t>
            </a:r>
            <a:r>
              <a:rPr dirty="0" sz="1500" spc="-6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groups,</a:t>
            </a:r>
            <a:r>
              <a:rPr dirty="0" sz="1500" spc="-5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and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applications</a:t>
            </a:r>
            <a:r>
              <a:rPr dirty="0" sz="1500" spc="-5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using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the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Microsoft</a:t>
            </a:r>
            <a:r>
              <a:rPr dirty="0" sz="1500" spc="-10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Graph</a:t>
            </a:r>
            <a:r>
              <a:rPr dirty="0" sz="1500" spc="-11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API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Differs</a:t>
            </a:r>
            <a:r>
              <a:rPr dirty="0" sz="1500" spc="-9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from</a:t>
            </a:r>
            <a:r>
              <a:rPr dirty="0" sz="1500" spc="-12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Azure</a:t>
            </a:r>
            <a:r>
              <a:rPr dirty="0" sz="1500" spc="-3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RBAC</a:t>
            </a:r>
            <a:r>
              <a:rPr dirty="0" sz="1500" spc="-4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for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resources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3686456"/>
            <a:ext cx="4949825" cy="142621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10" b="1">
                <a:solidFill>
                  <a:srgbClr val="404040"/>
                </a:solidFill>
                <a:latin typeface="Arial Black"/>
                <a:cs typeface="Arial Black"/>
              </a:rPr>
              <a:t>Components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Security</a:t>
            </a:r>
            <a:r>
              <a:rPr dirty="0" sz="1500" spc="-8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Principal</a:t>
            </a:r>
            <a:r>
              <a:rPr dirty="0" sz="1500" spc="-3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–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an</a:t>
            </a:r>
            <a:r>
              <a:rPr dirty="0" sz="1500" spc="-2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ID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(user,</a:t>
            </a:r>
            <a:r>
              <a:rPr dirty="0" sz="1500" spc="-8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group</a:t>
            </a:r>
            <a:r>
              <a:rPr dirty="0" sz="1500" spc="-1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or</a:t>
            </a:r>
            <a:r>
              <a:rPr dirty="0" sz="1500" spc="-1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service</a:t>
            </a:r>
            <a:r>
              <a:rPr dirty="0" sz="1500" spc="-6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principal)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Role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Definition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collection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permissions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Scope</a:t>
            </a:r>
            <a:r>
              <a:rPr dirty="0" sz="1500" spc="-6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–</a:t>
            </a:r>
            <a:r>
              <a:rPr dirty="0" sz="1500" spc="-3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where</a:t>
            </a:r>
            <a:r>
              <a:rPr dirty="0" sz="1500" spc="2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the</a:t>
            </a:r>
            <a:r>
              <a:rPr dirty="0" sz="1500" spc="-5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permissions</a:t>
            </a:r>
            <a:r>
              <a:rPr dirty="0" sz="1500" spc="-8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apply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137350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ROLES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109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438781"/>
            <a:ext cx="67881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000000"/>
                </a:solidFill>
              </a:rPr>
              <a:t>Roles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699309"/>
            <a:ext cx="4657090" cy="171831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collection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permissions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48000"/>
              </a:lnSpc>
            </a:pPr>
            <a:r>
              <a:rPr dirty="0" sz="1500">
                <a:latin typeface="Arial"/>
                <a:cs typeface="Arial"/>
              </a:rPr>
              <a:t>Used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authorization</a:t>
            </a:r>
            <a:r>
              <a:rPr dirty="0" sz="1500" spc="-1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AKA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delegation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in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Azure </a:t>
            </a:r>
            <a:r>
              <a:rPr dirty="0" sz="1500">
                <a:latin typeface="Arial"/>
                <a:cs typeface="Arial"/>
              </a:rPr>
              <a:t>Read,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write,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action,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delete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Built-in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free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use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Custom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requires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P1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license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137350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ROLES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110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348611"/>
            <a:ext cx="183324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Azure</a:t>
            </a:r>
            <a:r>
              <a:rPr dirty="0" sz="1700" spc="-20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AD </a:t>
            </a:r>
            <a:r>
              <a:rPr dirty="0" sz="1700" spc="-20">
                <a:solidFill>
                  <a:srgbClr val="000000"/>
                </a:solidFill>
              </a:rPr>
              <a:t>Roles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609773"/>
            <a:ext cx="5436235" cy="1653539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500">
                <a:latin typeface="Arial"/>
                <a:cs typeface="Arial"/>
              </a:rPr>
              <a:t>Manage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Example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change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users,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reset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password,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domain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500">
                <a:latin typeface="Arial"/>
                <a:cs typeface="Arial"/>
              </a:rPr>
              <a:t>names,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More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than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80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roles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(as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of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April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2023)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Example: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Global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admin,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Global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reader,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administrator,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96000" y="4313935"/>
            <a:ext cx="1170940" cy="213360"/>
          </a:xfrm>
          <a:prstGeom prst="rect">
            <a:avLst/>
          </a:prstGeom>
          <a:solidFill>
            <a:srgbClr val="6FAC46"/>
          </a:solidFill>
        </p:spPr>
        <p:txBody>
          <a:bodyPr wrap="square" lIns="0" tIns="0" rIns="0" bIns="0" rtlCol="0" vert="horz">
            <a:spAutoFit/>
          </a:bodyPr>
          <a:lstStyle/>
          <a:p>
            <a:pPr marL="1270">
              <a:lnSpc>
                <a:spcPts val="1660"/>
              </a:lnSpc>
            </a:pPr>
            <a:r>
              <a:rPr dirty="0" sz="1500" b="1">
                <a:latin typeface="Arial"/>
                <a:cs typeface="Arial"/>
              </a:rPr>
              <a:t>Guest</a:t>
            </a:r>
            <a:r>
              <a:rPr dirty="0" sz="1500" spc="-60" b="1">
                <a:latin typeface="Arial"/>
                <a:cs typeface="Arial"/>
              </a:rPr>
              <a:t> </a:t>
            </a:r>
            <a:r>
              <a:rPr dirty="0" sz="1500" spc="-10" b="1">
                <a:latin typeface="Arial"/>
                <a:cs typeface="Arial"/>
              </a:rPr>
              <a:t>inviter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2050414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COMPUTE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12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438781"/>
            <a:ext cx="218440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Compute</a:t>
            </a:r>
            <a:r>
              <a:rPr dirty="0" sz="1700" spc="-3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Services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699309"/>
            <a:ext cx="1732914" cy="171831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 spc="-25">
                <a:latin typeface="Arial"/>
                <a:cs typeface="Arial"/>
              </a:rPr>
              <a:t>VMs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48000"/>
              </a:lnSpc>
            </a:pPr>
            <a:r>
              <a:rPr dirty="0" sz="1500">
                <a:latin typeface="Arial"/>
                <a:cs typeface="Arial"/>
              </a:rPr>
              <a:t>App</a:t>
            </a:r>
            <a:r>
              <a:rPr dirty="0" sz="1500" spc="-10">
                <a:latin typeface="Arial"/>
                <a:cs typeface="Arial"/>
              </a:rPr>
              <a:t> Service </a:t>
            </a:r>
            <a:r>
              <a:rPr dirty="0" sz="1500">
                <a:latin typeface="Arial"/>
                <a:cs typeface="Arial"/>
              </a:rPr>
              <a:t>Container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Instances Function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App </a:t>
            </a:r>
            <a:r>
              <a:rPr dirty="0" sz="1500">
                <a:latin typeface="Arial"/>
                <a:cs typeface="Arial"/>
              </a:rPr>
              <a:t>Kubernetes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Service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46176" y="1856232"/>
            <a:ext cx="10899775" cy="3152140"/>
            <a:chOff x="646176" y="1856232"/>
            <a:chExt cx="10899775" cy="31521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176" y="1856232"/>
              <a:ext cx="10899648" cy="314553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42872" y="2410968"/>
              <a:ext cx="6358255" cy="2588260"/>
            </a:xfrm>
            <a:custGeom>
              <a:avLst/>
              <a:gdLst/>
              <a:ahLst/>
              <a:cxnLst/>
              <a:rect l="l" t="t" r="r" b="b"/>
              <a:pathLst>
                <a:path w="6358255" h="2588260">
                  <a:moveTo>
                    <a:pt x="0" y="323088"/>
                  </a:moveTo>
                  <a:lnTo>
                    <a:pt x="871727" y="323088"/>
                  </a:lnTo>
                  <a:lnTo>
                    <a:pt x="871727" y="0"/>
                  </a:lnTo>
                  <a:lnTo>
                    <a:pt x="0" y="0"/>
                  </a:lnTo>
                  <a:lnTo>
                    <a:pt x="0" y="323088"/>
                  </a:lnTo>
                  <a:close/>
                </a:path>
                <a:path w="6358255" h="2588260">
                  <a:moveTo>
                    <a:pt x="5056632" y="2587752"/>
                  </a:moveTo>
                  <a:lnTo>
                    <a:pt x="6358128" y="2587752"/>
                  </a:lnTo>
                  <a:lnTo>
                    <a:pt x="6358128" y="2264664"/>
                  </a:lnTo>
                  <a:lnTo>
                    <a:pt x="5056632" y="2264664"/>
                  </a:lnTo>
                  <a:lnTo>
                    <a:pt x="5056632" y="2587752"/>
                  </a:lnTo>
                  <a:close/>
                </a:path>
              </a:pathLst>
            </a:custGeom>
            <a:ln w="1905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6989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SCOPE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023854" y="6428333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112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244729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DEFINITION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113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1350128"/>
            <a:ext cx="5250815" cy="169926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700" spc="-10" b="1">
                <a:solidFill>
                  <a:srgbClr val="BEBEBE"/>
                </a:solidFill>
                <a:latin typeface="Arial Black"/>
                <a:cs typeface="Arial Black"/>
              </a:rPr>
              <a:t>Definition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Azure</a:t>
            </a:r>
            <a:r>
              <a:rPr dirty="0" sz="1500" spc="-9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AD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roles</a:t>
            </a:r>
            <a:r>
              <a:rPr dirty="0" sz="1500" spc="-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control</a:t>
            </a:r>
            <a:r>
              <a:rPr dirty="0" sz="1500" spc="-6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access</a:t>
            </a:r>
            <a:r>
              <a:rPr dirty="0" sz="1500" spc="-7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to</a:t>
            </a:r>
            <a:r>
              <a:rPr dirty="0" sz="1500" spc="-11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Azure</a:t>
            </a:r>
            <a:r>
              <a:rPr dirty="0" sz="1500" spc="-9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AD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resources</a:t>
            </a:r>
            <a:r>
              <a:rPr dirty="0" sz="1500" spc="-7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such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as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users,</a:t>
            </a:r>
            <a:r>
              <a:rPr dirty="0" sz="1500" spc="-6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groups,</a:t>
            </a:r>
            <a:r>
              <a:rPr dirty="0" sz="1500" spc="-5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and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applications</a:t>
            </a:r>
            <a:r>
              <a:rPr dirty="0" sz="1500" spc="-5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using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the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Microsoft</a:t>
            </a:r>
            <a:r>
              <a:rPr dirty="0" sz="1500" spc="-10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Graph</a:t>
            </a:r>
            <a:r>
              <a:rPr dirty="0" sz="1500" spc="-11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API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Differs</a:t>
            </a:r>
            <a:r>
              <a:rPr dirty="0" sz="1500" spc="-9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from</a:t>
            </a:r>
            <a:r>
              <a:rPr dirty="0" sz="1500" spc="-12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Azure</a:t>
            </a:r>
            <a:r>
              <a:rPr dirty="0" sz="1500" spc="-3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RBAC</a:t>
            </a:r>
            <a:r>
              <a:rPr dirty="0" sz="1500" spc="-4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for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resources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3686456"/>
            <a:ext cx="4949825" cy="142621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10" b="1">
                <a:latin typeface="Arial Black"/>
                <a:cs typeface="Arial Black"/>
              </a:rPr>
              <a:t>Components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Security</a:t>
            </a:r>
            <a:r>
              <a:rPr dirty="0" sz="1500" spc="-8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Principal</a:t>
            </a:r>
            <a:r>
              <a:rPr dirty="0" sz="1500" spc="-3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–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an</a:t>
            </a:r>
            <a:r>
              <a:rPr dirty="0" sz="1500" spc="-2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ID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(user,</a:t>
            </a:r>
            <a:r>
              <a:rPr dirty="0" sz="1500" spc="-8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group</a:t>
            </a:r>
            <a:r>
              <a:rPr dirty="0" sz="1500" spc="-1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or</a:t>
            </a:r>
            <a:r>
              <a:rPr dirty="0" sz="1500" spc="-1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service</a:t>
            </a:r>
            <a:r>
              <a:rPr dirty="0" sz="1500" spc="-6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principal)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Role</a:t>
            </a:r>
            <a:r>
              <a:rPr dirty="0" sz="1500" spc="-3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Definition</a:t>
            </a:r>
            <a:r>
              <a:rPr dirty="0" sz="1500" spc="-5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–</a:t>
            </a:r>
            <a:r>
              <a:rPr dirty="0" sz="1500" spc="-3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collection</a:t>
            </a:r>
            <a:r>
              <a:rPr dirty="0" sz="1500" spc="-8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of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permissions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Scope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where</a:t>
            </a:r>
            <a:r>
              <a:rPr dirty="0" sz="1500" spc="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permissions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apply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140144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SCOPE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114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268093"/>
            <a:ext cx="233743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Scope</a:t>
            </a:r>
            <a:r>
              <a:rPr dirty="0" sz="1700" spc="-2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Assigned</a:t>
            </a:r>
            <a:r>
              <a:rPr dirty="0" sz="1700" spc="-25">
                <a:solidFill>
                  <a:srgbClr val="000000"/>
                </a:solidFill>
              </a:rPr>
              <a:t> To: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528204"/>
            <a:ext cx="2397760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44525">
              <a:lnSpc>
                <a:spcPct val="148100"/>
              </a:lnSpc>
              <a:spcBef>
                <a:spcPts val="100"/>
              </a:spcBef>
            </a:pPr>
            <a:r>
              <a:rPr dirty="0" sz="1500" spc="-10">
                <a:latin typeface="Arial"/>
                <a:cs typeface="Arial"/>
              </a:rPr>
              <a:t>Tenant Administrative</a:t>
            </a:r>
            <a:r>
              <a:rPr dirty="0" sz="1500" spc="2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Unit </a:t>
            </a: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Resource:</a:t>
            </a:r>
            <a:endParaRPr sz="1500">
              <a:latin typeface="Arial"/>
              <a:cs typeface="Arial"/>
            </a:endParaRPr>
          </a:p>
          <a:p>
            <a:pPr marL="274320" indent="-104139">
              <a:lnSpc>
                <a:spcPct val="100000"/>
              </a:lnSpc>
              <a:spcBef>
                <a:spcPts val="865"/>
              </a:spcBef>
              <a:buChar char="-"/>
              <a:tabLst>
                <a:tab pos="274955" algn="l"/>
              </a:tabLst>
            </a:pP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 </a:t>
            </a:r>
            <a:r>
              <a:rPr dirty="0" sz="1500" spc="-10">
                <a:latin typeface="Arial"/>
                <a:cs typeface="Arial"/>
              </a:rPr>
              <a:t>Groups</a:t>
            </a:r>
            <a:endParaRPr sz="1500">
              <a:latin typeface="Arial"/>
              <a:cs typeface="Arial"/>
            </a:endParaRPr>
          </a:p>
          <a:p>
            <a:pPr marL="287020" indent="-116205">
              <a:lnSpc>
                <a:spcPct val="100000"/>
              </a:lnSpc>
              <a:spcBef>
                <a:spcPts val="865"/>
              </a:spcBef>
              <a:buChar char="-"/>
              <a:tabLst>
                <a:tab pos="287020" algn="l"/>
              </a:tabLst>
            </a:pPr>
            <a:r>
              <a:rPr dirty="0" sz="1500" spc="-10">
                <a:latin typeface="Arial"/>
                <a:cs typeface="Arial"/>
              </a:rPr>
              <a:t>Enterprise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Applications</a:t>
            </a:r>
            <a:endParaRPr sz="1500">
              <a:latin typeface="Arial"/>
              <a:cs typeface="Arial"/>
            </a:endParaRPr>
          </a:p>
          <a:p>
            <a:pPr marL="274320" indent="-104139">
              <a:lnSpc>
                <a:spcPct val="100000"/>
              </a:lnSpc>
              <a:spcBef>
                <a:spcPts val="865"/>
              </a:spcBef>
              <a:buChar char="-"/>
              <a:tabLst>
                <a:tab pos="274955" algn="l"/>
              </a:tabLst>
            </a:pPr>
            <a:r>
              <a:rPr dirty="0" sz="1500">
                <a:latin typeface="Arial"/>
                <a:cs typeface="Arial"/>
              </a:rPr>
              <a:t>Application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Registrations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379976" y="1444752"/>
            <a:ext cx="3432175" cy="3968750"/>
            <a:chOff x="4379976" y="1444752"/>
            <a:chExt cx="3432175" cy="39687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9976" y="1444752"/>
              <a:ext cx="3432048" cy="396849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459224" y="1652016"/>
              <a:ext cx="1225550" cy="1548765"/>
            </a:xfrm>
            <a:custGeom>
              <a:avLst/>
              <a:gdLst/>
              <a:ahLst/>
              <a:cxnLst/>
              <a:rect l="l" t="t" r="r" b="b"/>
              <a:pathLst>
                <a:path w="1225550" h="1548764">
                  <a:moveTo>
                    <a:pt x="0" y="615696"/>
                  </a:moveTo>
                  <a:lnTo>
                    <a:pt x="1225296" y="615696"/>
                  </a:lnTo>
                  <a:lnTo>
                    <a:pt x="1225296" y="0"/>
                  </a:lnTo>
                  <a:lnTo>
                    <a:pt x="0" y="0"/>
                  </a:lnTo>
                  <a:lnTo>
                    <a:pt x="0" y="615696"/>
                  </a:lnTo>
                  <a:close/>
                </a:path>
                <a:path w="1225550" h="1548764">
                  <a:moveTo>
                    <a:pt x="0" y="1548384"/>
                  </a:moveTo>
                  <a:lnTo>
                    <a:pt x="1225296" y="1548384"/>
                  </a:lnTo>
                  <a:lnTo>
                    <a:pt x="1225296" y="932688"/>
                  </a:lnTo>
                  <a:lnTo>
                    <a:pt x="0" y="932688"/>
                  </a:lnTo>
                  <a:lnTo>
                    <a:pt x="0" y="1548384"/>
                  </a:lnTo>
                  <a:close/>
                </a:path>
              </a:pathLst>
            </a:custGeom>
            <a:ln w="1905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43760">
              <a:lnSpc>
                <a:spcPct val="100000"/>
              </a:lnSpc>
              <a:spcBef>
                <a:spcPts val="100"/>
              </a:spcBef>
            </a:pPr>
            <a:r>
              <a:rPr dirty="0" spc="110">
                <a:solidFill>
                  <a:srgbClr val="000000"/>
                </a:solidFill>
              </a:rPr>
              <a:t>PERSISTENCE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023854" y="6428333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116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3988" y="3500450"/>
            <a:ext cx="291147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PERSISTENCE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1659597"/>
            <a:ext cx="4345305" cy="1763395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spc="-10" b="1">
                <a:latin typeface="Arial Black"/>
                <a:cs typeface="Arial Black"/>
              </a:rPr>
              <a:t>Persistence</a:t>
            </a:r>
            <a:endParaRPr sz="1700">
              <a:latin typeface="Arial Black"/>
              <a:cs typeface="Arial Black"/>
            </a:endParaRPr>
          </a:p>
          <a:p>
            <a:pPr marL="12700" marR="1681480">
              <a:lnSpc>
                <a:spcPct val="148100"/>
              </a:lnSpc>
              <a:spcBef>
                <a:spcPts val="5"/>
              </a:spcBef>
            </a:pPr>
            <a:r>
              <a:rPr dirty="0" sz="1500">
                <a:latin typeface="Arial"/>
                <a:cs typeface="Arial"/>
              </a:rPr>
              <a:t>Initial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short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lived </a:t>
            </a:r>
            <a:r>
              <a:rPr dirty="0" sz="1500">
                <a:latin typeface="Arial"/>
                <a:cs typeface="Arial"/>
              </a:rPr>
              <a:t>Get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“sticky”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access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Think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multiple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channels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persistence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higher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privileges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channel,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better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84823" y="4040135"/>
            <a:ext cx="3476625" cy="74930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10" b="1">
                <a:latin typeface="Arial Black"/>
                <a:cs typeface="Arial Black"/>
              </a:rPr>
              <a:t>Important!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While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pentesting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 document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everything!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117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02715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GUEST</a:t>
            </a:r>
            <a:r>
              <a:rPr dirty="0" spc="335"/>
              <a:t> </a:t>
            </a:r>
            <a:r>
              <a:rPr dirty="0" spc="95"/>
              <a:t>USER</a:t>
            </a:r>
            <a:r>
              <a:rPr dirty="0" spc="340"/>
              <a:t> </a:t>
            </a:r>
            <a:r>
              <a:rPr dirty="0" spc="100"/>
              <a:t>INVITE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023854" y="6428333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118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500450"/>
            <a:ext cx="29419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GUEST</a:t>
            </a:r>
            <a:r>
              <a:rPr dirty="0" sz="2700" spc="26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USERS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922854"/>
            <a:ext cx="187388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Add</a:t>
            </a:r>
            <a:r>
              <a:rPr dirty="0" sz="1700" spc="-30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Guest</a:t>
            </a:r>
            <a:r>
              <a:rPr dirty="0" sz="1700" spc="-10">
                <a:solidFill>
                  <a:srgbClr val="000000"/>
                </a:solidFill>
              </a:rPr>
              <a:t> </a:t>
            </a:r>
            <a:r>
              <a:rPr dirty="0" sz="1700" spc="-20">
                <a:solidFill>
                  <a:srgbClr val="000000"/>
                </a:solidFill>
              </a:rPr>
              <a:t>User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3184797"/>
            <a:ext cx="3998595" cy="104076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500">
                <a:latin typeface="Arial"/>
                <a:cs typeface="Arial"/>
              </a:rPr>
              <a:t>By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default,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add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(or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invite)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Guest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Gives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read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access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If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sync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enabled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might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give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on-prem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access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119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7527" y="2286000"/>
            <a:ext cx="9076944" cy="228600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286258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NETWORKING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13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315806"/>
            <a:ext cx="2138680" cy="210185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b="1">
                <a:latin typeface="Arial Black"/>
                <a:cs typeface="Arial Black"/>
              </a:rPr>
              <a:t>Network</a:t>
            </a:r>
            <a:r>
              <a:rPr dirty="0" sz="1700" spc="-10" b="1">
                <a:latin typeface="Arial Black"/>
                <a:cs typeface="Arial Black"/>
              </a:rPr>
              <a:t> Services</a:t>
            </a:r>
            <a:endParaRPr sz="1700">
              <a:latin typeface="Arial Black"/>
              <a:cs typeface="Arial Black"/>
            </a:endParaRPr>
          </a:p>
          <a:p>
            <a:pPr marL="12700" marR="1001394">
              <a:lnSpc>
                <a:spcPct val="148100"/>
              </a:lnSpc>
              <a:spcBef>
                <a:spcPts val="5"/>
              </a:spcBef>
            </a:pPr>
            <a:r>
              <a:rPr dirty="0" sz="1500" spc="-20">
                <a:latin typeface="Arial"/>
                <a:cs typeface="Arial"/>
              </a:rPr>
              <a:t>VNet </a:t>
            </a:r>
            <a:r>
              <a:rPr dirty="0" sz="1500" spc="-10">
                <a:latin typeface="Arial"/>
                <a:cs typeface="Arial"/>
              </a:rPr>
              <a:t>Subnets </a:t>
            </a:r>
            <a:r>
              <a:rPr dirty="0" sz="1500">
                <a:latin typeface="Arial"/>
                <a:cs typeface="Arial"/>
              </a:rPr>
              <a:t>VNet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peering </a:t>
            </a: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VPN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ExperssRoute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86383" y="1755648"/>
            <a:ext cx="10619740" cy="3335020"/>
            <a:chOff x="786383" y="1755648"/>
            <a:chExt cx="10619740" cy="33350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383" y="1767840"/>
              <a:ext cx="10619232" cy="332232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1183" y="3928846"/>
              <a:ext cx="887730" cy="3726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1183" y="1755648"/>
              <a:ext cx="887730" cy="37261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500450"/>
            <a:ext cx="29419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GUEST</a:t>
            </a:r>
            <a:r>
              <a:rPr dirty="0" sz="2700" spc="26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USERS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3110230"/>
            <a:ext cx="213614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New</a:t>
            </a:r>
            <a:r>
              <a:rPr dirty="0" sz="1700" spc="-30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or</a:t>
            </a:r>
            <a:r>
              <a:rPr dirty="0" sz="1700" spc="-1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Additional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3371519"/>
            <a:ext cx="4616450" cy="70231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new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guest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added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proper </a:t>
            </a:r>
            <a:r>
              <a:rPr dirty="0" sz="1500" spc="-10">
                <a:latin typeface="Arial"/>
                <a:cs typeface="Arial"/>
              </a:rPr>
              <a:t>permissions,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add email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existing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122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685288" y="222504"/>
            <a:ext cx="6821805" cy="5926455"/>
            <a:chOff x="2685288" y="222504"/>
            <a:chExt cx="6821805" cy="59264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5288" y="222504"/>
              <a:ext cx="6821423" cy="582777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0167" y="5693663"/>
              <a:ext cx="820686" cy="454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500450"/>
            <a:ext cx="246189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IMPORTANT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955417"/>
            <a:ext cx="177228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000000"/>
                </a:solidFill>
              </a:rPr>
              <a:t>Authentication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3215944"/>
            <a:ext cx="5150485" cy="97726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Guest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authenticate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back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against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their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original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directory</a:t>
            </a:r>
            <a:endParaRPr sz="1500">
              <a:latin typeface="Arial"/>
              <a:cs typeface="Arial"/>
            </a:endParaRPr>
          </a:p>
          <a:p>
            <a:pPr marL="12700" marR="253365">
              <a:lnSpc>
                <a:spcPct val="120000"/>
              </a:lnSpc>
              <a:spcBef>
                <a:spcPts val="505"/>
              </a:spcBef>
            </a:pPr>
            <a:r>
              <a:rPr dirty="0" sz="1500" spc="-20">
                <a:latin typeface="Arial"/>
                <a:cs typeface="Arial"/>
              </a:rPr>
              <a:t>You’ll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need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your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own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subscription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maintain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guest access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124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729983" y="896111"/>
            <a:ext cx="4828540" cy="4526280"/>
            <a:chOff x="6729983" y="896111"/>
            <a:chExt cx="4828540" cy="45262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9983" y="896111"/>
              <a:ext cx="4828032" cy="452628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3807" y="3535667"/>
              <a:ext cx="854214" cy="448830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743455" y="509016"/>
            <a:ext cx="4563110" cy="5297805"/>
            <a:chOff x="1743455" y="509016"/>
            <a:chExt cx="4563110" cy="529780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3455" y="509016"/>
              <a:ext cx="4562856" cy="52974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6951" y="5257800"/>
              <a:ext cx="857262" cy="45187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37432" y="1447800"/>
            <a:ext cx="4517390" cy="3962400"/>
            <a:chOff x="3837432" y="1447800"/>
            <a:chExt cx="4517390" cy="396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7432" y="1447800"/>
              <a:ext cx="4517136" cy="39624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5776" y="3730739"/>
              <a:ext cx="854214" cy="45187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166615" y="307847"/>
            <a:ext cx="4368800" cy="6242685"/>
            <a:chOff x="4166615" y="307847"/>
            <a:chExt cx="4368800" cy="62426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6615" y="307847"/>
              <a:ext cx="3858767" cy="62423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1575" y="1642859"/>
              <a:ext cx="854214" cy="45187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5675376"/>
              <a:ext cx="854214" cy="45187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572000" y="832103"/>
            <a:ext cx="3048000" cy="2094230"/>
            <a:chOff x="4572000" y="832103"/>
            <a:chExt cx="3048000" cy="20942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832103"/>
              <a:ext cx="3048000" cy="209397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39" y="2432291"/>
              <a:ext cx="854214" cy="45187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328927" y="3645408"/>
            <a:ext cx="9534525" cy="973455"/>
            <a:chOff x="1328927" y="3645408"/>
            <a:chExt cx="9534525" cy="97345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927" y="3645408"/>
              <a:ext cx="9534144" cy="9631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9248" y="4166603"/>
              <a:ext cx="857250" cy="45187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2009" y="1733753"/>
            <a:ext cx="2616200" cy="2711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3060" algn="l"/>
              </a:tabLst>
            </a:pPr>
            <a:r>
              <a:rPr dirty="0" sz="1600" b="0">
                <a:latin typeface="Arial"/>
                <a:cs typeface="Arial"/>
              </a:rPr>
              <a:t>I</a:t>
            </a:r>
            <a:r>
              <a:rPr dirty="0" sz="1600" spc="-130" b="0">
                <a:latin typeface="Arial"/>
                <a:cs typeface="Arial"/>
              </a:rPr>
              <a:t> </a:t>
            </a:r>
            <a:r>
              <a:rPr dirty="0" sz="1600" spc="-50" b="0">
                <a:latin typeface="Arial"/>
                <a:cs typeface="Arial"/>
              </a:rPr>
              <a:t>n</a:t>
            </a:r>
            <a:r>
              <a:rPr dirty="0" sz="1600" b="0">
                <a:latin typeface="Arial"/>
                <a:cs typeface="Arial"/>
              </a:rPr>
              <a:t>	a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n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o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t</a:t>
            </a:r>
            <a:r>
              <a:rPr dirty="0" sz="1600" spc="-13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h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e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r</a:t>
            </a:r>
            <a:r>
              <a:rPr dirty="0" sz="1600" spc="35" b="0">
                <a:latin typeface="Arial"/>
                <a:cs typeface="Arial"/>
              </a:rPr>
              <a:t>  </a:t>
            </a:r>
            <a:r>
              <a:rPr dirty="0" sz="1600" b="0">
                <a:latin typeface="Arial"/>
                <a:cs typeface="Arial"/>
              </a:rPr>
              <a:t>b</a:t>
            </a:r>
            <a:r>
              <a:rPr dirty="0" sz="1600" spc="-14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r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o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w</a:t>
            </a:r>
            <a:r>
              <a:rPr dirty="0" sz="1600" spc="-17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s</a:t>
            </a:r>
            <a:r>
              <a:rPr dirty="0" sz="1600" spc="-12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e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r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spc="-50" b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2258694"/>
            <a:ext cx="4364355" cy="7950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3411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p</a:t>
            </a:r>
            <a:r>
              <a:rPr dirty="0" sz="1600" spc="-14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o</a:t>
            </a:r>
            <a:r>
              <a:rPr dirty="0" sz="1600" spc="-14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r</a:t>
            </a:r>
            <a:r>
              <a:rPr dirty="0" sz="1600" spc="-14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a</a:t>
            </a:r>
            <a:r>
              <a:rPr dirty="0" sz="1600" spc="-14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l</a:t>
            </a:r>
            <a:r>
              <a:rPr dirty="0" sz="1600" spc="-13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a</a:t>
            </a:r>
            <a:r>
              <a:rPr dirty="0" sz="1600" spc="-14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z</a:t>
            </a:r>
            <a:r>
              <a:rPr dirty="0" sz="1600" spc="-17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u</a:t>
            </a:r>
            <a:r>
              <a:rPr dirty="0" sz="1600" spc="-14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r</a:t>
            </a:r>
            <a:r>
              <a:rPr dirty="0" sz="1600" spc="-14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0462C1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82295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r</a:t>
            </a:r>
            <a:r>
              <a:rPr dirty="0" sz="1600" spc="-13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1600" spc="-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@</a:t>
            </a:r>
            <a:r>
              <a:rPr dirty="0" sz="1600" spc="-13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h</a:t>
            </a:r>
            <a:r>
              <a:rPr dirty="0" sz="1600" spc="-16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 spc="85">
                <a:solidFill>
                  <a:srgbClr val="0462C1"/>
                </a:solidFill>
                <a:latin typeface="Arial"/>
                <a:cs typeface="Arial"/>
              </a:rPr>
              <a:t>y.</a:t>
            </a:r>
            <a:r>
              <a:rPr dirty="0" sz="1600" spc="-15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462C1"/>
                </a:solidFill>
                <a:latin typeface="Arial"/>
                <a:cs typeface="Arial"/>
              </a:rPr>
              <a:t>e</a:t>
            </a:r>
            <a:r>
              <a:rPr dirty="0" sz="1600" spc="-14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0462C1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2009" y="3307156"/>
            <a:ext cx="1847214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3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52009" y="3831793"/>
            <a:ext cx="5011420" cy="7956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5339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4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458720" algn="l"/>
                <a:tab pos="299466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3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3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63440" y="4912995"/>
            <a:ext cx="1289685" cy="228600"/>
          </a:xfrm>
          <a:prstGeom prst="rect">
            <a:avLst/>
          </a:prstGeom>
          <a:solidFill>
            <a:srgbClr val="6FAC46"/>
          </a:solidFill>
        </p:spPr>
        <p:txBody>
          <a:bodyPr wrap="square" lIns="0" tIns="0" rIns="0" bIns="0" rtlCol="0" vert="horz">
            <a:spAutoFit/>
          </a:bodyPr>
          <a:lstStyle/>
          <a:p>
            <a:pPr marL="1270">
              <a:lnSpc>
                <a:spcPts val="1775"/>
              </a:lnSpc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941567" y="4881117"/>
            <a:ext cx="4018279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8120" algn="l"/>
                <a:tab pos="626745" algn="l"/>
              </a:tabLst>
            </a:pP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2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492" y="3421202"/>
            <a:ext cx="17735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STORY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1915515"/>
            <a:ext cx="4686935" cy="301752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Enumerate</a:t>
            </a:r>
            <a:endParaRPr sz="1700">
              <a:latin typeface="Arial Black"/>
              <a:cs typeface="Arial Black"/>
            </a:endParaRPr>
          </a:p>
          <a:p>
            <a:pPr marL="12700" marR="279400">
              <a:lnSpc>
                <a:spcPts val="2950"/>
              </a:lnSpc>
              <a:spcBef>
                <a:spcPts val="229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Initial</a:t>
            </a:r>
            <a:r>
              <a:rPr dirty="0" sz="1700" spc="-9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Access</a:t>
            </a:r>
            <a:r>
              <a:rPr dirty="0" sz="1700" spc="2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4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Password</a:t>
            </a:r>
            <a:r>
              <a:rPr dirty="0" sz="1700" spc="-5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Spray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Defense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bypass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4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Conditional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Access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Persistence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Guest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20" b="1">
                <a:solidFill>
                  <a:srgbClr val="6FAC46"/>
                </a:solidFill>
                <a:latin typeface="Arial Black"/>
                <a:cs typeface="Arial Black"/>
              </a:rPr>
              <a:t>user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4400"/>
              </a:lnSpc>
              <a:spcBef>
                <a:spcPts val="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Dynamic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Groups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Runbooks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Managed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 Identity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Key</a:t>
            </a:r>
            <a:r>
              <a:rPr dirty="0" sz="1700" spc="-4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Vaults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1974214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85" b="1">
                <a:solidFill>
                  <a:srgbClr val="FFFFFF"/>
                </a:solidFill>
                <a:latin typeface="Arial Black"/>
                <a:cs typeface="Arial Black"/>
              </a:rPr>
              <a:t>STORAGE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14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113914"/>
            <a:ext cx="205867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Storage</a:t>
            </a:r>
            <a:r>
              <a:rPr dirty="0" sz="1700" spc="1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Services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374154"/>
            <a:ext cx="1747520" cy="273113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 spc="-20">
                <a:latin typeface="Arial"/>
                <a:cs typeface="Arial"/>
              </a:rPr>
              <a:t>Blob</a:t>
            </a:r>
            <a:endParaRPr sz="1500">
              <a:latin typeface="Arial"/>
              <a:cs typeface="Arial"/>
            </a:endParaRPr>
          </a:p>
          <a:p>
            <a:pPr marL="12700" marR="693420">
              <a:lnSpc>
                <a:spcPct val="148100"/>
              </a:lnSpc>
            </a:pPr>
            <a:r>
              <a:rPr dirty="0" sz="1500">
                <a:latin typeface="Arial"/>
                <a:cs typeface="Arial"/>
              </a:rPr>
              <a:t>File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Storage </a:t>
            </a:r>
            <a:r>
              <a:rPr dirty="0" sz="1500">
                <a:latin typeface="Arial"/>
                <a:cs typeface="Arial"/>
              </a:rPr>
              <a:t>Data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lake </a:t>
            </a:r>
            <a:r>
              <a:rPr dirty="0" sz="1500" spc="-25">
                <a:latin typeface="Arial"/>
                <a:cs typeface="Arial"/>
              </a:rPr>
              <a:t>SQL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47400"/>
              </a:lnSpc>
              <a:spcBef>
                <a:spcPts val="10"/>
              </a:spcBef>
            </a:pPr>
            <a:r>
              <a:rPr dirty="0" sz="1500">
                <a:latin typeface="Arial"/>
                <a:cs typeface="Arial"/>
              </a:rPr>
              <a:t>DB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Open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Source Synapse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Analytics </a:t>
            </a:r>
            <a:r>
              <a:rPr dirty="0" sz="1500">
                <a:latin typeface="Arial"/>
                <a:cs typeface="Arial"/>
              </a:rPr>
              <a:t>Cosmos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DB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Cache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Redis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dirty="0" spc="105" strike="sngStrike">
                <a:solidFill>
                  <a:srgbClr val="D9D9D9"/>
                </a:solidFill>
              </a:rPr>
              <a:t>AZURE</a:t>
            </a:r>
            <a:r>
              <a:rPr dirty="0" spc="335" strike="sngStrike">
                <a:solidFill>
                  <a:srgbClr val="D9D9D9"/>
                </a:solidFill>
              </a:rPr>
              <a:t> </a:t>
            </a:r>
            <a:r>
              <a:rPr dirty="0" spc="65" strike="sngStrike">
                <a:solidFill>
                  <a:srgbClr val="D9D9D9"/>
                </a:solidFill>
              </a:rPr>
              <a:t>AD</a:t>
            </a:r>
            <a:r>
              <a:rPr dirty="0" spc="340" strike="sngStrike">
                <a:solidFill>
                  <a:srgbClr val="D9D9D9"/>
                </a:solidFill>
              </a:rPr>
              <a:t> </a:t>
            </a:r>
            <a:r>
              <a:rPr dirty="0" spc="75" strike="sngStrike">
                <a:solidFill>
                  <a:srgbClr val="D9D9D9"/>
                </a:solidFill>
              </a:rPr>
              <a:t>ROLES</a:t>
            </a: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dirty="0">
                <a:solidFill>
                  <a:srgbClr val="D9D9D9"/>
                </a:solidFill>
              </a:rPr>
              <a:t>&amp;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784472" y="3686936"/>
            <a:ext cx="45986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 b="1">
                <a:latin typeface="Arial Black"/>
                <a:cs typeface="Arial Black"/>
              </a:rPr>
              <a:t>AZURE</a:t>
            </a:r>
            <a:r>
              <a:rPr dirty="0" sz="3000" spc="335" b="1">
                <a:latin typeface="Arial Black"/>
                <a:cs typeface="Arial Black"/>
              </a:rPr>
              <a:t> </a:t>
            </a:r>
            <a:r>
              <a:rPr dirty="0" sz="3000" spc="75" b="1">
                <a:latin typeface="Arial Black"/>
                <a:cs typeface="Arial Black"/>
              </a:rPr>
              <a:t>RBAC</a:t>
            </a:r>
            <a:r>
              <a:rPr dirty="0" sz="3000" spc="340" b="1">
                <a:latin typeface="Arial Black"/>
                <a:cs typeface="Arial Black"/>
              </a:rPr>
              <a:t> </a:t>
            </a:r>
            <a:r>
              <a:rPr dirty="0" sz="3000" spc="75" b="1">
                <a:latin typeface="Arial Black"/>
                <a:cs typeface="Arial Black"/>
              </a:rPr>
              <a:t>ROLES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023854" y="6428333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131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2616454"/>
            <a:ext cx="2541270" cy="11798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4"/>
              </a:spcBef>
            </a:pP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AZURE </a:t>
            </a: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RESOURCES </a:t>
            </a: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ROLES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251710"/>
            <a:ext cx="274447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Azure</a:t>
            </a:r>
            <a:r>
              <a:rPr dirty="0" sz="1700" spc="-50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Resources</a:t>
            </a:r>
            <a:r>
              <a:rPr dirty="0" sz="1700" spc="5">
                <a:solidFill>
                  <a:srgbClr val="000000"/>
                </a:solidFill>
              </a:rPr>
              <a:t> </a:t>
            </a:r>
            <a:r>
              <a:rPr dirty="0" sz="1700" spc="-20">
                <a:solidFill>
                  <a:srgbClr val="000000"/>
                </a:solidFill>
              </a:rPr>
              <a:t>Roles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511949"/>
            <a:ext cx="5041265" cy="171831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AKA</a:t>
            </a:r>
            <a:r>
              <a:rPr dirty="0" sz="1500" spc="-114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IAM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RBAC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48100"/>
              </a:lnSpc>
            </a:pPr>
            <a:r>
              <a:rPr dirty="0" sz="1500">
                <a:latin typeface="Arial"/>
                <a:cs typeface="Arial"/>
              </a:rPr>
              <a:t>Manage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like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VM,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storage,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SQL,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etc. </a:t>
            </a:r>
            <a:r>
              <a:rPr dirty="0" sz="1500">
                <a:latin typeface="Arial"/>
                <a:cs typeface="Arial"/>
              </a:rPr>
              <a:t>Assigned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users,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groups,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service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principals,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IDs </a:t>
            </a:r>
            <a:r>
              <a:rPr dirty="0" sz="1500">
                <a:latin typeface="Arial"/>
                <a:cs typeface="Arial"/>
              </a:rPr>
              <a:t>More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than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300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roles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(as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of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April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2023)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Example: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Contributor,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Owner,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Reader,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VM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Contributor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132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3" y="1676400"/>
            <a:ext cx="11411711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20580"/>
            <a:ext cx="172085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latin typeface="Arial"/>
                <a:cs typeface="Arial"/>
              </a:rPr>
              <a:t>134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357194"/>
            <a:ext cx="3395979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PRIMARY</a:t>
            </a:r>
            <a:r>
              <a:rPr dirty="0" sz="2700" spc="2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ROLES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625293"/>
            <a:ext cx="67881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000000"/>
                </a:solidFill>
              </a:rPr>
              <a:t>Roles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886887"/>
            <a:ext cx="5172710" cy="137922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500">
                <a:latin typeface="Arial"/>
                <a:cs typeface="Arial"/>
              </a:rPr>
              <a:t>Three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primary: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Owner</a:t>
            </a:r>
            <a:r>
              <a:rPr dirty="0" sz="1500" spc="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full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control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48000"/>
              </a:lnSpc>
            </a:pPr>
            <a:r>
              <a:rPr dirty="0" sz="1500">
                <a:latin typeface="Arial"/>
                <a:cs typeface="Arial"/>
              </a:rPr>
              <a:t>Contributor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everything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except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resources </a:t>
            </a:r>
            <a:r>
              <a:rPr dirty="0" sz="1500">
                <a:latin typeface="Arial"/>
                <a:cs typeface="Arial"/>
              </a:rPr>
              <a:t>Reader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view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everything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but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not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make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changes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1879" y="929639"/>
            <a:ext cx="4968239" cy="390143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880865" y="5168900"/>
            <a:ext cx="430530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-60">
                <a:solidFill>
                  <a:srgbClr val="FFFFFF"/>
                </a:solidFill>
                <a:latin typeface="Trebuchet MS"/>
                <a:cs typeface="Trebuchet MS"/>
              </a:rPr>
              <a:t>https://docs.microsoft.com/en-us/azure/role-</a:t>
            </a:r>
            <a:r>
              <a:rPr dirty="0" sz="900" spc="-45">
                <a:solidFill>
                  <a:srgbClr val="FFFFFF"/>
                </a:solidFill>
                <a:latin typeface="Trebuchet MS"/>
                <a:cs typeface="Trebuchet MS"/>
              </a:rPr>
              <a:t>based-</a:t>
            </a:r>
            <a:r>
              <a:rPr dirty="0" sz="900" spc="-55">
                <a:solidFill>
                  <a:srgbClr val="FFFFFF"/>
                </a:solidFill>
                <a:latin typeface="Trebuchet MS"/>
                <a:cs typeface="Trebuchet MS"/>
              </a:rPr>
              <a:t>access-</a:t>
            </a:r>
            <a:r>
              <a:rPr dirty="0" sz="900" spc="-60">
                <a:solidFill>
                  <a:srgbClr val="FFFFFF"/>
                </a:solidFill>
                <a:latin typeface="Trebuchet MS"/>
                <a:cs typeface="Trebuchet MS"/>
              </a:rPr>
              <a:t>control/role-</a:t>
            </a:r>
            <a:r>
              <a:rPr dirty="0" sz="900" spc="-40">
                <a:solidFill>
                  <a:srgbClr val="FFFFFF"/>
                </a:solidFill>
                <a:latin typeface="Trebuchet MS"/>
                <a:cs typeface="Trebuchet MS"/>
              </a:rPr>
              <a:t>assignments-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portal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4" y="1225296"/>
            <a:ext cx="10984992" cy="3669791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9184" y="429387"/>
            <a:ext cx="4889500" cy="2698115"/>
            <a:chOff x="329184" y="429387"/>
            <a:chExt cx="4889500" cy="26981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84" y="438912"/>
              <a:ext cx="4888992" cy="268833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944623" y="438912"/>
              <a:ext cx="3215640" cy="2593975"/>
            </a:xfrm>
            <a:custGeom>
              <a:avLst/>
              <a:gdLst/>
              <a:ahLst/>
              <a:cxnLst/>
              <a:rect l="l" t="t" r="r" b="b"/>
              <a:pathLst>
                <a:path w="3215640" h="2593975">
                  <a:moveTo>
                    <a:pt x="0" y="246887"/>
                  </a:moveTo>
                  <a:lnTo>
                    <a:pt x="1691639" y="246887"/>
                  </a:lnTo>
                  <a:lnTo>
                    <a:pt x="1691639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  <a:path w="3215640" h="2593975">
                  <a:moveTo>
                    <a:pt x="0" y="2593848"/>
                  </a:moveTo>
                  <a:lnTo>
                    <a:pt x="3215640" y="2593848"/>
                  </a:lnTo>
                  <a:lnTo>
                    <a:pt x="3215640" y="2346960"/>
                  </a:lnTo>
                  <a:lnTo>
                    <a:pt x="0" y="2346960"/>
                  </a:lnTo>
                  <a:lnTo>
                    <a:pt x="0" y="2593848"/>
                  </a:lnTo>
                  <a:close/>
                </a:path>
              </a:pathLst>
            </a:custGeom>
            <a:ln w="1905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5465064" y="438912"/>
            <a:ext cx="6349365" cy="2688590"/>
            <a:chOff x="5465064" y="438912"/>
            <a:chExt cx="6349365" cy="268859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5064" y="438912"/>
              <a:ext cx="6339840" cy="268833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940296" y="481584"/>
              <a:ext cx="4864735" cy="2557780"/>
            </a:xfrm>
            <a:custGeom>
              <a:avLst/>
              <a:gdLst/>
              <a:ahLst/>
              <a:cxnLst/>
              <a:rect l="l" t="t" r="r" b="b"/>
              <a:pathLst>
                <a:path w="4864734" h="2557780">
                  <a:moveTo>
                    <a:pt x="289559" y="246887"/>
                  </a:moveTo>
                  <a:lnTo>
                    <a:pt x="1176527" y="246887"/>
                  </a:lnTo>
                  <a:lnTo>
                    <a:pt x="1176527" y="0"/>
                  </a:lnTo>
                  <a:lnTo>
                    <a:pt x="289559" y="0"/>
                  </a:lnTo>
                  <a:lnTo>
                    <a:pt x="289559" y="246887"/>
                  </a:lnTo>
                  <a:close/>
                </a:path>
                <a:path w="4864734" h="2557780">
                  <a:moveTo>
                    <a:pt x="0" y="2557271"/>
                  </a:moveTo>
                  <a:lnTo>
                    <a:pt x="4864608" y="2557271"/>
                  </a:lnTo>
                  <a:lnTo>
                    <a:pt x="4864608" y="2310383"/>
                  </a:lnTo>
                  <a:lnTo>
                    <a:pt x="0" y="2310383"/>
                  </a:lnTo>
                  <a:lnTo>
                    <a:pt x="0" y="2557271"/>
                  </a:lnTo>
                  <a:close/>
                </a:path>
              </a:pathLst>
            </a:custGeom>
            <a:ln w="1905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252727" y="3218688"/>
            <a:ext cx="9696450" cy="2792095"/>
            <a:chOff x="1252727" y="3218688"/>
            <a:chExt cx="9696450" cy="279209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727" y="3218688"/>
              <a:ext cx="9686544" cy="279196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846831" y="3273552"/>
              <a:ext cx="8092440" cy="2667000"/>
            </a:xfrm>
            <a:custGeom>
              <a:avLst/>
              <a:gdLst/>
              <a:ahLst/>
              <a:cxnLst/>
              <a:rect l="l" t="t" r="r" b="b"/>
              <a:pathLst>
                <a:path w="8092440" h="2667000">
                  <a:moveTo>
                    <a:pt x="256031" y="249936"/>
                  </a:moveTo>
                  <a:lnTo>
                    <a:pt x="1798320" y="249936"/>
                  </a:lnTo>
                  <a:lnTo>
                    <a:pt x="1798320" y="0"/>
                  </a:lnTo>
                  <a:lnTo>
                    <a:pt x="256031" y="0"/>
                  </a:lnTo>
                  <a:lnTo>
                    <a:pt x="256031" y="249936"/>
                  </a:lnTo>
                  <a:close/>
                </a:path>
                <a:path w="8092440" h="2667000">
                  <a:moveTo>
                    <a:pt x="0" y="2667000"/>
                  </a:moveTo>
                  <a:lnTo>
                    <a:pt x="8092440" y="2667000"/>
                  </a:lnTo>
                  <a:lnTo>
                    <a:pt x="8092440" y="2417064"/>
                  </a:lnTo>
                  <a:lnTo>
                    <a:pt x="0" y="2417064"/>
                  </a:lnTo>
                  <a:lnTo>
                    <a:pt x="0" y="2667000"/>
                  </a:lnTo>
                  <a:close/>
                </a:path>
              </a:pathLst>
            </a:custGeom>
            <a:ln w="1905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2009" y="2900883"/>
            <a:ext cx="7174230" cy="5448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42975" algn="l"/>
                <a:tab pos="1198880" algn="l"/>
                <a:tab pos="4088765" algn="l"/>
                <a:tab pos="4429760" algn="l"/>
                <a:tab pos="6318885" algn="l"/>
                <a:tab pos="6930390" algn="l"/>
              </a:tabLst>
            </a:pPr>
            <a:r>
              <a:rPr dirty="0" sz="1700" spc="65" b="0">
                <a:latin typeface="Arial"/>
                <a:cs typeface="Arial"/>
              </a:rPr>
              <a:t>Yo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’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</a:t>
            </a:r>
            <a:r>
              <a:rPr dirty="0" sz="1700" spc="-50" b="0">
                <a:latin typeface="Arial"/>
                <a:cs typeface="Arial"/>
              </a:rPr>
              <a:t>a</a:t>
            </a:r>
            <a:r>
              <a:rPr dirty="0" sz="1700" b="0">
                <a:latin typeface="Arial"/>
                <a:cs typeface="Arial"/>
              </a:rPr>
              <a:t>	G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b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484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d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2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.</a:t>
            </a:r>
            <a:r>
              <a:rPr dirty="0" sz="1700" b="0">
                <a:latin typeface="Arial"/>
                <a:cs typeface="Arial"/>
              </a:rPr>
              <a:t>	I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s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46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z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46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D</a:t>
            </a:r>
            <a:r>
              <a:rPr dirty="0" sz="1700" b="0">
                <a:latin typeface="Arial"/>
                <a:cs typeface="Arial"/>
              </a:rPr>
              <a:t>	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864235" algn="l"/>
              </a:tabLst>
            </a:pP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z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R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20" b="0">
                <a:latin typeface="Arial"/>
                <a:cs typeface="Arial"/>
              </a:rPr>
              <a:t> 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3724097"/>
            <a:ext cx="7127875" cy="545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67080" algn="l"/>
                <a:tab pos="1353820" algn="l"/>
                <a:tab pos="1998980" algn="l"/>
                <a:tab pos="2561590" algn="l"/>
                <a:tab pos="3084830" algn="l"/>
                <a:tab pos="4085590" algn="l"/>
                <a:tab pos="5281295" algn="l"/>
                <a:tab pos="66687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4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3800" y="3368116"/>
            <a:ext cx="276606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DISCUSSION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00400" y="338327"/>
            <a:ext cx="5791200" cy="5255260"/>
            <a:chOff x="3200400" y="338327"/>
            <a:chExt cx="5791200" cy="5255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400" y="338327"/>
              <a:ext cx="5791200" cy="525475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729984" y="2072639"/>
              <a:ext cx="1191895" cy="192405"/>
            </a:xfrm>
            <a:custGeom>
              <a:avLst/>
              <a:gdLst/>
              <a:ahLst/>
              <a:cxnLst/>
              <a:rect l="l" t="t" r="r" b="b"/>
              <a:pathLst>
                <a:path w="1191895" h="192405">
                  <a:moveTo>
                    <a:pt x="0" y="192024"/>
                  </a:moveTo>
                  <a:lnTo>
                    <a:pt x="1191768" y="192024"/>
                  </a:lnTo>
                  <a:lnTo>
                    <a:pt x="1191768" y="0"/>
                  </a:lnTo>
                  <a:lnTo>
                    <a:pt x="0" y="0"/>
                  </a:lnTo>
                  <a:lnTo>
                    <a:pt x="0" y="192024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0896" y="1914131"/>
              <a:ext cx="854214" cy="45187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230117" y="5767832"/>
            <a:ext cx="55225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https://learn.microsoft.com/en-</a:t>
            </a:r>
            <a:r>
              <a:rPr dirty="0" sz="1100" spc="-70">
                <a:solidFill>
                  <a:srgbClr val="FFFFFF"/>
                </a:solidFill>
                <a:latin typeface="Trebuchet MS"/>
                <a:cs typeface="Trebuchet MS"/>
              </a:rPr>
              <a:t>us/azure/role-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based-</a:t>
            </a:r>
            <a:r>
              <a:rPr dirty="0" sz="1100" spc="-70">
                <a:solidFill>
                  <a:srgbClr val="FFFFFF"/>
                </a:solidFill>
                <a:latin typeface="Trebuchet MS"/>
                <a:cs typeface="Trebuchet MS"/>
              </a:rPr>
              <a:t>access-control/elevate-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</a:rPr>
              <a:t>access-global-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admin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70886" y="5111953"/>
            <a:ext cx="737552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</a:rPr>
              <a:t>https://</a:t>
            </a:r>
            <a:r>
              <a:rPr dirty="0" sz="1100" spc="-75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www.microsoft.com/en-</a:t>
            </a:r>
            <a:r>
              <a:rPr dirty="0" sz="1100" spc="-7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us/security/blog/2023/04/07/mercury-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and-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dev-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1084-</a:t>
            </a:r>
            <a:r>
              <a:rPr dirty="0" sz="1100" spc="-65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destructive-</a:t>
            </a:r>
            <a:r>
              <a:rPr dirty="0" sz="1100" spc="-8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attack-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on-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hybrid-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environment/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109472" y="2496311"/>
            <a:ext cx="9973310" cy="1018540"/>
            <a:chOff x="1109472" y="2496311"/>
            <a:chExt cx="9973310" cy="101854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472" y="2496311"/>
              <a:ext cx="9973056" cy="101803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03960" y="2859023"/>
              <a:ext cx="9321165" cy="619125"/>
            </a:xfrm>
            <a:custGeom>
              <a:avLst/>
              <a:gdLst/>
              <a:ahLst/>
              <a:cxnLst/>
              <a:rect l="l" t="t" r="r" b="b"/>
              <a:pathLst>
                <a:path w="9321165" h="619125">
                  <a:moveTo>
                    <a:pt x="4806696" y="0"/>
                  </a:moveTo>
                  <a:lnTo>
                    <a:pt x="624840" y="0"/>
                  </a:lnTo>
                  <a:lnTo>
                    <a:pt x="624840" y="274320"/>
                  </a:lnTo>
                  <a:lnTo>
                    <a:pt x="4806696" y="274320"/>
                  </a:lnTo>
                  <a:lnTo>
                    <a:pt x="4806696" y="0"/>
                  </a:lnTo>
                  <a:close/>
                </a:path>
                <a:path w="9321165" h="619125">
                  <a:moveTo>
                    <a:pt x="9320771" y="347472"/>
                  </a:moveTo>
                  <a:lnTo>
                    <a:pt x="0" y="347472"/>
                  </a:lnTo>
                  <a:lnTo>
                    <a:pt x="0" y="618744"/>
                  </a:lnTo>
                  <a:lnTo>
                    <a:pt x="9320771" y="618744"/>
                  </a:lnTo>
                  <a:lnTo>
                    <a:pt x="9320771" y="347472"/>
                  </a:lnTo>
                  <a:close/>
                </a:path>
              </a:pathLst>
            </a:custGeom>
            <a:solidFill>
              <a:srgbClr val="C00000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199263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IDENTITY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15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672882"/>
            <a:ext cx="2037714" cy="176403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ct val="145400"/>
              </a:lnSpc>
              <a:spcBef>
                <a:spcPts val="150"/>
              </a:spcBef>
            </a:pPr>
            <a:r>
              <a:rPr dirty="0" sz="1700" b="1">
                <a:latin typeface="Arial Black"/>
                <a:cs typeface="Arial Black"/>
              </a:rPr>
              <a:t>Identity</a:t>
            </a:r>
            <a:r>
              <a:rPr dirty="0" sz="1700" spc="-50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Services </a:t>
            </a: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Active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Directory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Connect</a:t>
            </a:r>
            <a:endParaRPr sz="1500">
              <a:latin typeface="Arial"/>
              <a:cs typeface="Arial"/>
            </a:endParaRPr>
          </a:p>
          <a:p>
            <a:pPr marL="12700" marR="1386840">
              <a:lnSpc>
                <a:spcPct val="148000"/>
              </a:lnSpc>
            </a:pPr>
            <a:r>
              <a:rPr dirty="0" sz="1500" spc="-10">
                <a:latin typeface="Arial"/>
                <a:cs typeface="Arial"/>
              </a:rPr>
              <a:t>Users Groups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2987166"/>
            <a:ext cx="2501265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MERCURY</a:t>
            </a:r>
            <a:r>
              <a:rPr dirty="0" sz="2700" spc="25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&amp; </a:t>
            </a: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FRIENDS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141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520328"/>
            <a:ext cx="4749800" cy="1711325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1500" spc="-30">
                <a:latin typeface="Arial"/>
                <a:cs typeface="Arial"/>
              </a:rPr>
              <a:t>Target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old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DirSync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(now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deprecated)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500" spc="-10">
                <a:latin typeface="Arial"/>
                <a:cs typeface="Arial"/>
              </a:rPr>
              <a:t>DirSync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Connect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Global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Admin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privileges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dirty="0" sz="1500">
                <a:latin typeface="Arial"/>
                <a:cs typeface="Arial"/>
              </a:rPr>
              <a:t>Global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Admin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role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Threat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actor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needs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role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Threat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actor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“elevated”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access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363601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ELEVATE</a:t>
            </a:r>
            <a:r>
              <a:rPr dirty="0" sz="2700" spc="254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142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84823" y="2876571"/>
            <a:ext cx="4788535" cy="1035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7400"/>
              </a:lnSpc>
              <a:spcBef>
                <a:spcPts val="90"/>
              </a:spcBef>
            </a:pP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roles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do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NOT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grant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resources</a:t>
            </a:r>
            <a:r>
              <a:rPr dirty="0" sz="1500" spc="500">
                <a:latin typeface="Arial"/>
                <a:cs typeface="Arial"/>
              </a:rPr>
              <a:t>  </a:t>
            </a: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roles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do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NOT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grant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AD </a:t>
            </a:r>
            <a:r>
              <a:rPr dirty="0" sz="1500" spc="-20">
                <a:latin typeface="Arial"/>
                <a:cs typeface="Arial"/>
              </a:rPr>
              <a:t>But…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3994784"/>
            <a:ext cx="5394325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0">
                <a:latin typeface="Arial"/>
                <a:cs typeface="Arial"/>
              </a:rPr>
              <a:t>As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Global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Admin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you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assign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yourself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183" y="2749295"/>
            <a:ext cx="10009632" cy="1359408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01750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SERVICE</a:t>
            </a:r>
            <a:r>
              <a:rPr dirty="0" spc="335"/>
              <a:t> </a:t>
            </a:r>
            <a:r>
              <a:rPr dirty="0" spc="80"/>
              <a:t>PRINCIPALS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023854" y="6428333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144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2616454"/>
            <a:ext cx="2541270" cy="11798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4"/>
              </a:spcBef>
            </a:pP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AZURE </a:t>
            </a: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RESOURCES </a:t>
            </a: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ROLES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251710"/>
            <a:ext cx="274447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BEBEBE"/>
                </a:solidFill>
              </a:rPr>
              <a:t>Azure</a:t>
            </a:r>
            <a:r>
              <a:rPr dirty="0" sz="1700" spc="-50">
                <a:solidFill>
                  <a:srgbClr val="BEBEBE"/>
                </a:solidFill>
              </a:rPr>
              <a:t> </a:t>
            </a:r>
            <a:r>
              <a:rPr dirty="0" sz="1700">
                <a:solidFill>
                  <a:srgbClr val="BEBEBE"/>
                </a:solidFill>
              </a:rPr>
              <a:t>Resources</a:t>
            </a:r>
            <a:r>
              <a:rPr dirty="0" sz="1700" spc="5">
                <a:solidFill>
                  <a:srgbClr val="BEBEBE"/>
                </a:solidFill>
              </a:rPr>
              <a:t> </a:t>
            </a:r>
            <a:r>
              <a:rPr dirty="0" sz="1700" spc="-20">
                <a:solidFill>
                  <a:srgbClr val="BEBEBE"/>
                </a:solidFill>
              </a:rPr>
              <a:t>Roles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511949"/>
            <a:ext cx="5236845" cy="171831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AKA</a:t>
            </a:r>
            <a:r>
              <a:rPr dirty="0" sz="1500" spc="-114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IAM</a:t>
            </a:r>
            <a:r>
              <a:rPr dirty="0" sz="1500" spc="-5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or</a:t>
            </a:r>
            <a:r>
              <a:rPr dirty="0" sz="1500" spc="-1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BEBEBE"/>
                </a:solidFill>
                <a:latin typeface="Arial"/>
                <a:cs typeface="Arial"/>
              </a:rPr>
              <a:t>RBAC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48100"/>
              </a:lnSpc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Manage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access</a:t>
            </a:r>
            <a:r>
              <a:rPr dirty="0" sz="1500" spc="-7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to</a:t>
            </a:r>
            <a:r>
              <a:rPr dirty="0" sz="1500" spc="-3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resources</a:t>
            </a:r>
            <a:r>
              <a:rPr dirty="0" sz="1500" spc="-7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like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VM,</a:t>
            </a:r>
            <a:r>
              <a:rPr dirty="0" sz="1500" spc="-5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storage,</a:t>
            </a:r>
            <a:r>
              <a:rPr dirty="0" sz="1500" spc="-7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SQL,</a:t>
            </a:r>
            <a:r>
              <a:rPr dirty="0" sz="1500" spc="-4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BEBEBE"/>
                </a:solidFill>
                <a:latin typeface="Arial"/>
                <a:cs typeface="Arial"/>
              </a:rPr>
              <a:t>etc. </a:t>
            </a:r>
            <a:r>
              <a:rPr dirty="0" sz="1500">
                <a:latin typeface="Arial"/>
                <a:cs typeface="Arial"/>
              </a:rPr>
              <a:t>Assigned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users,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groups,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service</a:t>
            </a:r>
            <a:r>
              <a:rPr dirty="0" sz="1500" spc="-70" b="1">
                <a:latin typeface="Arial"/>
                <a:cs typeface="Arial"/>
              </a:rPr>
              <a:t> </a:t>
            </a:r>
            <a:r>
              <a:rPr dirty="0" sz="1500" spc="-10" b="1">
                <a:latin typeface="Arial"/>
                <a:cs typeface="Arial"/>
              </a:rPr>
              <a:t>principals,</a:t>
            </a:r>
            <a:r>
              <a:rPr dirty="0" sz="1500" spc="-10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managed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25" b="1">
                <a:latin typeface="Arial"/>
                <a:cs typeface="Arial"/>
              </a:rPr>
              <a:t>IDs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More</a:t>
            </a:r>
            <a:r>
              <a:rPr dirty="0" sz="1500" spc="-3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than</a:t>
            </a:r>
            <a:r>
              <a:rPr dirty="0" sz="1500" spc="-3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300</a:t>
            </a:r>
            <a:r>
              <a:rPr dirty="0" sz="1500" spc="-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roles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(as</a:t>
            </a:r>
            <a:r>
              <a:rPr dirty="0" sz="1500" spc="-2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of</a:t>
            </a:r>
            <a:r>
              <a:rPr dirty="0" sz="1500" spc="-10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April</a:t>
            </a:r>
            <a:r>
              <a:rPr dirty="0" sz="1500" spc="-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2023)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Example:</a:t>
            </a:r>
            <a:r>
              <a:rPr dirty="0" sz="1500" spc="-9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Contributor,</a:t>
            </a:r>
            <a:r>
              <a:rPr dirty="0" sz="1500" spc="-9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Owner,</a:t>
            </a:r>
            <a:r>
              <a:rPr dirty="0" sz="1500" spc="-3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Reader,</a:t>
            </a:r>
            <a:r>
              <a:rPr dirty="0" sz="1500" spc="-5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VM</a:t>
            </a:r>
            <a:r>
              <a:rPr dirty="0" sz="1500" spc="-5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Contributor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145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4279" y="2679192"/>
            <a:ext cx="4663439" cy="1499616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199390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REVIEW…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147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1749679"/>
            <a:ext cx="225679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Security</a:t>
            </a:r>
            <a:r>
              <a:rPr dirty="0" sz="1700" spc="-4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Principals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009918"/>
            <a:ext cx="4094479" cy="104140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object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that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we</a:t>
            </a:r>
            <a:r>
              <a:rPr dirty="0" sz="1500" spc="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want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assign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privileges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to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User,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group,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service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principal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Will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have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Object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ID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3786847"/>
            <a:ext cx="2836545" cy="74803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b="1">
                <a:latin typeface="Arial Black"/>
                <a:cs typeface="Arial Black"/>
              </a:rPr>
              <a:t>NOT</a:t>
            </a:r>
            <a:r>
              <a:rPr dirty="0" sz="1700" spc="-2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a Service</a:t>
            </a:r>
            <a:r>
              <a:rPr dirty="0" sz="1700" spc="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Principal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See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next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slide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2987166"/>
            <a:ext cx="2229485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SERVICE </a:t>
            </a:r>
            <a:r>
              <a:rPr dirty="0" sz="2700" spc="85" b="1">
                <a:solidFill>
                  <a:srgbClr val="FFFFFF"/>
                </a:solidFill>
                <a:latin typeface="Arial Black"/>
                <a:cs typeface="Arial Black"/>
              </a:rPr>
              <a:t>PRINCIPAL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641473"/>
            <a:ext cx="2040889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Service</a:t>
            </a:r>
            <a:r>
              <a:rPr dirty="0" sz="1700" spc="6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Principal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966763"/>
            <a:ext cx="5215890" cy="912494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500">
                <a:latin typeface="Arial"/>
                <a:cs typeface="Arial"/>
              </a:rPr>
              <a:t>Identity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created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applications,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hosted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services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and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500">
                <a:latin typeface="Arial"/>
                <a:cs typeface="Arial"/>
              </a:rPr>
              <a:t>automated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tools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Assigned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 spc="-10" b="1">
                <a:latin typeface="Arial"/>
                <a:cs typeface="Arial"/>
              </a:rPr>
              <a:t>resources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790688" y="3847718"/>
            <a:ext cx="917575" cy="12700"/>
          </a:xfrm>
          <a:custGeom>
            <a:avLst/>
            <a:gdLst/>
            <a:ahLst/>
            <a:cxnLst/>
            <a:rect l="l" t="t" r="r" b="b"/>
            <a:pathLst>
              <a:path w="917575" h="12700">
                <a:moveTo>
                  <a:pt x="917448" y="0"/>
                </a:moveTo>
                <a:lnTo>
                  <a:pt x="0" y="0"/>
                </a:lnTo>
                <a:lnTo>
                  <a:pt x="0" y="12192"/>
                </a:lnTo>
                <a:lnTo>
                  <a:pt x="917448" y="12192"/>
                </a:lnTo>
                <a:lnTo>
                  <a:pt x="9174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084823" y="3961333"/>
            <a:ext cx="3265804" cy="2565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500">
                <a:latin typeface="Arial"/>
                <a:cs typeface="Arial"/>
              </a:rPr>
              <a:t>Similar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service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accounts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on-</a:t>
            </a:r>
            <a:r>
              <a:rPr dirty="0" sz="1500" spc="-20">
                <a:latin typeface="Arial"/>
                <a:cs typeface="Arial"/>
              </a:rPr>
              <a:t>prem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148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2031364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SP</a:t>
            </a:r>
            <a:r>
              <a:rPr dirty="0" sz="2700" spc="28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TYPES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149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656232"/>
            <a:ext cx="3345179" cy="142621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b="1">
                <a:latin typeface="Arial Black"/>
                <a:cs typeface="Arial Black"/>
              </a:rPr>
              <a:t>3</a:t>
            </a:r>
            <a:r>
              <a:rPr dirty="0" sz="1700" spc="-1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Types</a:t>
            </a:r>
            <a:r>
              <a:rPr dirty="0" sz="1700" spc="-1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of</a:t>
            </a:r>
            <a:r>
              <a:rPr dirty="0" sz="1700" spc="10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Service</a:t>
            </a:r>
            <a:r>
              <a:rPr dirty="0" sz="1700" spc="-10" b="1">
                <a:latin typeface="Arial Black"/>
                <a:cs typeface="Arial Black"/>
              </a:rPr>
              <a:t> Principal</a:t>
            </a:r>
            <a:endParaRPr sz="1700">
              <a:latin typeface="Arial Black"/>
              <a:cs typeface="Arial Black"/>
            </a:endParaRPr>
          </a:p>
          <a:p>
            <a:pPr marL="12700" marR="1851660">
              <a:lnSpc>
                <a:spcPct val="148100"/>
              </a:lnSpc>
              <a:spcBef>
                <a:spcPts val="10"/>
              </a:spcBef>
            </a:pPr>
            <a:r>
              <a:rPr dirty="0" sz="1500" spc="-10">
                <a:latin typeface="Arial"/>
                <a:cs typeface="Arial"/>
              </a:rPr>
              <a:t>Application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Identity Legacy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0720" y="371856"/>
            <a:ext cx="8290559" cy="420624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4849367"/>
            <a:ext cx="11734800" cy="98145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1335" y="332231"/>
            <a:ext cx="4529327" cy="6193536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3103880"/>
            <a:ext cx="550291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9925" algn="l"/>
                <a:tab pos="1229360" algn="l"/>
                <a:tab pos="2352040" algn="l"/>
                <a:tab pos="44475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52009" y="3667455"/>
            <a:ext cx="405828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67080" algn="l"/>
                <a:tab pos="1484630" algn="l"/>
                <a:tab pos="2072005" algn="l"/>
                <a:tab pos="2850515" algn="l"/>
                <a:tab pos="3255645" algn="l"/>
                <a:tab pos="36080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3800" y="3368116"/>
            <a:ext cx="276606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DISCUSSION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039" y="679704"/>
            <a:ext cx="9265920" cy="4757928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1050112"/>
            <a:ext cx="3888104" cy="8502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  <a:tab pos="123190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67080" algn="l"/>
                <a:tab pos="2157095" algn="l"/>
                <a:tab pos="2570480" algn="l"/>
                <a:tab pos="313372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52009" y="2052472"/>
            <a:ext cx="7047865" cy="263842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  <a:tabLst>
                <a:tab pos="162750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6FAC46"/>
                </a:solidFill>
                <a:latin typeface="Arial"/>
                <a:cs typeface="Arial"/>
              </a:rPr>
              <a:t>Te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8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8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126492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8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  <a:spcBef>
                <a:spcPts val="79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=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8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~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8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  <a:spcBef>
                <a:spcPts val="815"/>
              </a:spcBef>
              <a:tabLst>
                <a:tab pos="2139950" algn="l"/>
                <a:tab pos="3865879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$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  <a:tabLst>
                <a:tab pos="158559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6FAC46"/>
                </a:solidFill>
                <a:latin typeface="Arial"/>
                <a:cs typeface="Arial"/>
              </a:rPr>
              <a:t>Te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  <a:spcBef>
                <a:spcPts val="815"/>
              </a:spcBef>
              <a:tabLst>
                <a:tab pos="1813560" algn="l"/>
                <a:tab pos="335343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3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2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 marR="1044575">
              <a:lnSpc>
                <a:spcPts val="1730"/>
              </a:lnSpc>
              <a:spcBef>
                <a:spcPts val="120"/>
              </a:spcBef>
              <a:tabLst>
                <a:tab pos="1762125" algn="l"/>
                <a:tab pos="592645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-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$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145">
                <a:solidFill>
                  <a:srgbClr val="6FAC46"/>
                </a:solidFill>
                <a:latin typeface="Arial"/>
                <a:cs typeface="Arial"/>
              </a:rPr>
              <a:t>,$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2009" y="5112258"/>
            <a:ext cx="6210935" cy="490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10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6FAC46"/>
                </a:solidFill>
                <a:latin typeface="Arial"/>
                <a:cs typeface="Arial"/>
              </a:rPr>
              <a:t>Te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6FAC46"/>
                </a:solidFill>
                <a:latin typeface="Arial"/>
                <a:cs typeface="Arial"/>
              </a:rPr>
              <a:t>Te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2009" y="2964637"/>
            <a:ext cx="535749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85519" algn="l"/>
                <a:tab pos="1244600" algn="l"/>
                <a:tab pos="1703705" algn="l"/>
                <a:tab pos="2105660" algn="l"/>
                <a:tab pos="3629660" algn="l"/>
                <a:tab pos="4298950" algn="l"/>
                <a:tab pos="4907280" algn="l"/>
              </a:tabLst>
            </a:pP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</a:t>
            </a:r>
            <a:r>
              <a:rPr dirty="0" sz="1700" spc="-50" b="0">
                <a:latin typeface="Arial"/>
                <a:cs typeface="Arial"/>
              </a:rPr>
              <a:t>a</a:t>
            </a:r>
            <a:r>
              <a:rPr dirty="0" sz="1700" b="0">
                <a:latin typeface="Arial"/>
                <a:cs typeface="Arial"/>
              </a:rPr>
              <a:t>	S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P</a:t>
            </a:r>
            <a:r>
              <a:rPr dirty="0" sz="1700" b="0">
                <a:latin typeface="Arial"/>
                <a:cs typeface="Arial"/>
              </a:rPr>
              <a:t>	b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y</a:t>
            </a:r>
            <a:r>
              <a:rPr dirty="0" sz="1700" b="0">
                <a:latin typeface="Arial"/>
                <a:cs typeface="Arial"/>
              </a:rPr>
              <a:t>	r</a:t>
            </a:r>
            <a:r>
              <a:rPr dirty="0" sz="1700" spc="-16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g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g</a:t>
            </a:r>
            <a:r>
              <a:rPr dirty="0" sz="1700" b="0">
                <a:latin typeface="Arial"/>
                <a:cs typeface="Arial"/>
              </a:rPr>
              <a:t>	y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r</a:t>
            </a:r>
            <a:r>
              <a:rPr dirty="0" sz="1700" b="0">
                <a:latin typeface="Arial"/>
                <a:cs typeface="Arial"/>
              </a:rPr>
              <a:t>	o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w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n</a:t>
            </a:r>
            <a:r>
              <a:rPr dirty="0" sz="1700" b="0">
                <a:latin typeface="Arial"/>
                <a:cs typeface="Arial"/>
              </a:rPr>
              <a:t>	a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p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3529076"/>
            <a:ext cx="737171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  <a:tab pos="1463040" algn="l"/>
                <a:tab pos="1977389" algn="l"/>
                <a:tab pos="2437130" algn="l"/>
                <a:tab pos="3240405" algn="l"/>
                <a:tab pos="4460240" algn="l"/>
                <a:tab pos="602996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2009" y="4093209"/>
            <a:ext cx="3738879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915" algn="l"/>
                <a:tab pos="1022350" algn="l"/>
                <a:tab pos="1743710" algn="l"/>
                <a:tab pos="230314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93800" y="3368116"/>
            <a:ext cx="270891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6FAC46"/>
                </a:solidFill>
                <a:latin typeface="Arial Black"/>
                <a:cs typeface="Arial Black"/>
              </a:rPr>
              <a:t>EXTRA</a:t>
            </a:r>
            <a:r>
              <a:rPr dirty="0" sz="2900" spc="32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6FAC46"/>
                </a:solidFill>
                <a:latin typeface="Arial Black"/>
                <a:cs typeface="Arial Black"/>
              </a:rPr>
              <a:t>MILE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364299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SP</a:t>
            </a:r>
            <a:r>
              <a:rPr dirty="0" sz="2700" spc="28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MANAGEMENT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155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470785"/>
            <a:ext cx="363156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Service</a:t>
            </a:r>
            <a:r>
              <a:rPr dirty="0" sz="1700" spc="1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Principal</a:t>
            </a:r>
            <a:r>
              <a:rPr dirty="0" sz="1700" spc="-1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Management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730896"/>
            <a:ext cx="5790565" cy="97790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It’s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challenge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>
                <a:latin typeface="Arial"/>
                <a:cs typeface="Arial"/>
              </a:rPr>
              <a:t>Create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SP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Grant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permissions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credentials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credentials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Rotate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credentials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Clean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up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credentials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Delete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SP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4129532"/>
            <a:ext cx="3120390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0">
                <a:latin typeface="Arial"/>
                <a:cs typeface="Arial"/>
              </a:rPr>
              <a:t>MS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introduced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Identities…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130422"/>
            <a:ext cx="2078989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MANAGED </a:t>
            </a: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IDENTITY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083046" y="3830662"/>
            <a:ext cx="3193415" cy="74803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b="1">
                <a:latin typeface="Arial Black"/>
                <a:cs typeface="Arial Black"/>
              </a:rPr>
              <a:t>Managed</a:t>
            </a:r>
            <a:r>
              <a:rPr dirty="0" sz="1700" spc="15" b="1">
                <a:latin typeface="Arial Black"/>
                <a:cs typeface="Arial Black"/>
              </a:rPr>
              <a:t> </a:t>
            </a:r>
            <a:r>
              <a:rPr dirty="0" sz="1700" spc="-25" b="1">
                <a:latin typeface="Arial Black"/>
                <a:cs typeface="Arial Black"/>
              </a:rPr>
              <a:t>ID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Resource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communication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83046" y="4955336"/>
            <a:ext cx="4804410" cy="574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Create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Grant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permissions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50">
                <a:latin typeface="Arial"/>
                <a:cs typeface="Arial"/>
              </a:rPr>
              <a:t>&gt; </a:t>
            </a:r>
            <a:r>
              <a:rPr dirty="0" sz="1500">
                <a:latin typeface="Arial"/>
                <a:cs typeface="Arial"/>
              </a:rPr>
              <a:t>Delete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3046" y="1989531"/>
            <a:ext cx="204152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Service</a:t>
            </a:r>
            <a:r>
              <a:rPr dirty="0" sz="1700" spc="5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Principal</a:t>
            </a:r>
            <a:endParaRPr sz="1700"/>
          </a:p>
        </p:txBody>
      </p:sp>
      <p:sp>
        <p:nvSpPr>
          <p:cNvPr id="6" name="object 6" descr=""/>
          <p:cNvSpPr txBox="1"/>
          <p:nvPr/>
        </p:nvSpPr>
        <p:spPr>
          <a:xfrm>
            <a:off x="6083046" y="2315380"/>
            <a:ext cx="5793740" cy="57404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500">
                <a:latin typeface="Arial"/>
                <a:cs typeface="Arial"/>
              </a:rPr>
              <a:t>Create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SP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Grant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permissions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credentials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credentials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Rotate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credentials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Clean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up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credentials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Delete</a:t>
            </a:r>
            <a:r>
              <a:rPr dirty="0" sz="1500" spc="-25">
                <a:latin typeface="Arial"/>
                <a:cs typeface="Arial"/>
              </a:rPr>
              <a:t> SP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326505" y="1634362"/>
            <a:ext cx="3826510" cy="1542415"/>
          </a:xfrm>
          <a:custGeom>
            <a:avLst/>
            <a:gdLst/>
            <a:ahLst/>
            <a:cxnLst/>
            <a:rect l="l" t="t" r="r" b="b"/>
            <a:pathLst>
              <a:path w="3826509" h="1542414">
                <a:moveTo>
                  <a:pt x="3826510" y="1398016"/>
                </a:moveTo>
                <a:lnTo>
                  <a:pt x="3825748" y="1393952"/>
                </a:lnTo>
                <a:lnTo>
                  <a:pt x="3824097" y="1392301"/>
                </a:lnTo>
                <a:lnTo>
                  <a:pt x="3823843" y="1392047"/>
                </a:lnTo>
                <a:lnTo>
                  <a:pt x="3823335" y="1391539"/>
                </a:lnTo>
                <a:lnTo>
                  <a:pt x="3822446" y="1390650"/>
                </a:lnTo>
                <a:lnTo>
                  <a:pt x="3821938" y="1390142"/>
                </a:lnTo>
                <a:lnTo>
                  <a:pt x="3820414" y="1388618"/>
                </a:lnTo>
                <a:lnTo>
                  <a:pt x="3816350" y="1387856"/>
                </a:lnTo>
                <a:lnTo>
                  <a:pt x="3812921" y="1389507"/>
                </a:lnTo>
                <a:lnTo>
                  <a:pt x="3810939" y="1390396"/>
                </a:lnTo>
                <a:lnTo>
                  <a:pt x="3808857" y="1391031"/>
                </a:lnTo>
                <a:lnTo>
                  <a:pt x="3808476" y="1391031"/>
                </a:lnTo>
                <a:lnTo>
                  <a:pt x="3806787" y="1391653"/>
                </a:lnTo>
                <a:lnTo>
                  <a:pt x="3801872" y="1392085"/>
                </a:lnTo>
                <a:lnTo>
                  <a:pt x="3800221" y="1391793"/>
                </a:lnTo>
                <a:lnTo>
                  <a:pt x="3800602" y="1391793"/>
                </a:lnTo>
                <a:lnTo>
                  <a:pt x="3799586" y="1391539"/>
                </a:lnTo>
                <a:lnTo>
                  <a:pt x="3799078" y="1391539"/>
                </a:lnTo>
                <a:lnTo>
                  <a:pt x="3796157" y="1391031"/>
                </a:lnTo>
                <a:lnTo>
                  <a:pt x="3796284" y="1391031"/>
                </a:lnTo>
                <a:lnTo>
                  <a:pt x="3791204" y="1390142"/>
                </a:lnTo>
                <a:lnTo>
                  <a:pt x="3791585" y="1390142"/>
                </a:lnTo>
                <a:lnTo>
                  <a:pt x="3704209" y="1369949"/>
                </a:lnTo>
                <a:lnTo>
                  <a:pt x="3704336" y="1369949"/>
                </a:lnTo>
                <a:lnTo>
                  <a:pt x="3696081" y="1367917"/>
                </a:lnTo>
                <a:lnTo>
                  <a:pt x="3696208" y="1367917"/>
                </a:lnTo>
                <a:lnTo>
                  <a:pt x="3600754" y="1340485"/>
                </a:lnTo>
                <a:lnTo>
                  <a:pt x="3600323" y="1340358"/>
                </a:lnTo>
                <a:lnTo>
                  <a:pt x="3600450" y="1340485"/>
                </a:lnTo>
                <a:lnTo>
                  <a:pt x="3461143" y="1296035"/>
                </a:lnTo>
                <a:lnTo>
                  <a:pt x="3460750" y="1295908"/>
                </a:lnTo>
                <a:lnTo>
                  <a:pt x="3460877" y="1296035"/>
                </a:lnTo>
                <a:lnTo>
                  <a:pt x="3272904" y="1232408"/>
                </a:lnTo>
                <a:lnTo>
                  <a:pt x="3272536" y="1232281"/>
                </a:lnTo>
                <a:lnTo>
                  <a:pt x="3272790" y="1232408"/>
                </a:lnTo>
                <a:lnTo>
                  <a:pt x="2172970" y="824865"/>
                </a:lnTo>
                <a:lnTo>
                  <a:pt x="2173097" y="824865"/>
                </a:lnTo>
                <a:lnTo>
                  <a:pt x="2136825" y="810831"/>
                </a:lnTo>
                <a:lnTo>
                  <a:pt x="2267966" y="763905"/>
                </a:lnTo>
                <a:lnTo>
                  <a:pt x="2267839" y="763905"/>
                </a:lnTo>
                <a:lnTo>
                  <a:pt x="2541270" y="669671"/>
                </a:lnTo>
                <a:lnTo>
                  <a:pt x="2541143" y="669671"/>
                </a:lnTo>
                <a:lnTo>
                  <a:pt x="2773934" y="594360"/>
                </a:lnTo>
                <a:lnTo>
                  <a:pt x="3123184" y="484886"/>
                </a:lnTo>
                <a:lnTo>
                  <a:pt x="3265805" y="438277"/>
                </a:lnTo>
                <a:lnTo>
                  <a:pt x="3265932" y="438277"/>
                </a:lnTo>
                <a:lnTo>
                  <a:pt x="3301403" y="426212"/>
                </a:lnTo>
                <a:lnTo>
                  <a:pt x="3536696" y="346202"/>
                </a:lnTo>
                <a:lnTo>
                  <a:pt x="3536950" y="346075"/>
                </a:lnTo>
                <a:lnTo>
                  <a:pt x="3580981" y="329692"/>
                </a:lnTo>
                <a:lnTo>
                  <a:pt x="3702431" y="284480"/>
                </a:lnTo>
                <a:lnTo>
                  <a:pt x="3703320" y="284226"/>
                </a:lnTo>
                <a:lnTo>
                  <a:pt x="3724529" y="274320"/>
                </a:lnTo>
                <a:lnTo>
                  <a:pt x="3726561" y="269748"/>
                </a:lnTo>
                <a:lnTo>
                  <a:pt x="3725418" y="265557"/>
                </a:lnTo>
                <a:lnTo>
                  <a:pt x="3724148" y="261239"/>
                </a:lnTo>
                <a:lnTo>
                  <a:pt x="3719957" y="258572"/>
                </a:lnTo>
                <a:lnTo>
                  <a:pt x="3715512" y="259080"/>
                </a:lnTo>
                <a:lnTo>
                  <a:pt x="3696716" y="261747"/>
                </a:lnTo>
                <a:lnTo>
                  <a:pt x="3694557" y="262255"/>
                </a:lnTo>
                <a:lnTo>
                  <a:pt x="3652266" y="276860"/>
                </a:lnTo>
                <a:lnTo>
                  <a:pt x="3530346" y="329819"/>
                </a:lnTo>
                <a:lnTo>
                  <a:pt x="3530854" y="329692"/>
                </a:lnTo>
                <a:lnTo>
                  <a:pt x="3261741" y="426212"/>
                </a:lnTo>
                <a:lnTo>
                  <a:pt x="3261868" y="426085"/>
                </a:lnTo>
                <a:lnTo>
                  <a:pt x="3243072" y="432308"/>
                </a:lnTo>
                <a:lnTo>
                  <a:pt x="3243199" y="432308"/>
                </a:lnTo>
                <a:lnTo>
                  <a:pt x="3119374" y="473075"/>
                </a:lnTo>
                <a:lnTo>
                  <a:pt x="2537206" y="657606"/>
                </a:lnTo>
                <a:lnTo>
                  <a:pt x="2537079" y="657733"/>
                </a:lnTo>
                <a:lnTo>
                  <a:pt x="2263267" y="750697"/>
                </a:lnTo>
                <a:lnTo>
                  <a:pt x="2117699" y="803440"/>
                </a:lnTo>
                <a:lnTo>
                  <a:pt x="1158684" y="432308"/>
                </a:lnTo>
                <a:lnTo>
                  <a:pt x="1158367" y="432181"/>
                </a:lnTo>
                <a:lnTo>
                  <a:pt x="1158494" y="432308"/>
                </a:lnTo>
                <a:lnTo>
                  <a:pt x="482092" y="163830"/>
                </a:lnTo>
                <a:lnTo>
                  <a:pt x="482219" y="163830"/>
                </a:lnTo>
                <a:lnTo>
                  <a:pt x="322440" y="99060"/>
                </a:lnTo>
                <a:lnTo>
                  <a:pt x="322567" y="99060"/>
                </a:lnTo>
                <a:lnTo>
                  <a:pt x="213868" y="53848"/>
                </a:lnTo>
                <a:lnTo>
                  <a:pt x="213741" y="53721"/>
                </a:lnTo>
                <a:lnTo>
                  <a:pt x="201168" y="48768"/>
                </a:lnTo>
                <a:lnTo>
                  <a:pt x="201041" y="48768"/>
                </a:lnTo>
                <a:lnTo>
                  <a:pt x="160591" y="32893"/>
                </a:lnTo>
                <a:lnTo>
                  <a:pt x="146367" y="27305"/>
                </a:lnTo>
                <a:lnTo>
                  <a:pt x="143776" y="26289"/>
                </a:lnTo>
                <a:lnTo>
                  <a:pt x="142481" y="25781"/>
                </a:lnTo>
                <a:lnTo>
                  <a:pt x="140868" y="25146"/>
                </a:lnTo>
                <a:lnTo>
                  <a:pt x="139890" y="24765"/>
                </a:lnTo>
                <a:lnTo>
                  <a:pt x="139573" y="24638"/>
                </a:lnTo>
                <a:lnTo>
                  <a:pt x="101727" y="9779"/>
                </a:lnTo>
                <a:lnTo>
                  <a:pt x="101473" y="9779"/>
                </a:lnTo>
                <a:lnTo>
                  <a:pt x="93472" y="6858"/>
                </a:lnTo>
                <a:lnTo>
                  <a:pt x="93726" y="6858"/>
                </a:lnTo>
                <a:lnTo>
                  <a:pt x="86106" y="4064"/>
                </a:lnTo>
                <a:lnTo>
                  <a:pt x="85598" y="3810"/>
                </a:lnTo>
                <a:lnTo>
                  <a:pt x="82423" y="2794"/>
                </a:lnTo>
                <a:lnTo>
                  <a:pt x="81534" y="2540"/>
                </a:lnTo>
                <a:lnTo>
                  <a:pt x="78613" y="1778"/>
                </a:lnTo>
                <a:lnTo>
                  <a:pt x="78232" y="1651"/>
                </a:lnTo>
                <a:lnTo>
                  <a:pt x="75057" y="1016"/>
                </a:lnTo>
                <a:lnTo>
                  <a:pt x="73914" y="762"/>
                </a:lnTo>
                <a:lnTo>
                  <a:pt x="70993" y="381"/>
                </a:lnTo>
                <a:lnTo>
                  <a:pt x="70866" y="381"/>
                </a:lnTo>
                <a:lnTo>
                  <a:pt x="67564" y="0"/>
                </a:lnTo>
                <a:lnTo>
                  <a:pt x="56134" y="0"/>
                </a:lnTo>
                <a:lnTo>
                  <a:pt x="50673" y="5461"/>
                </a:lnTo>
                <a:lnTo>
                  <a:pt x="50673" y="19177"/>
                </a:lnTo>
                <a:lnTo>
                  <a:pt x="56134" y="24765"/>
                </a:lnTo>
                <a:lnTo>
                  <a:pt x="65951" y="24765"/>
                </a:lnTo>
                <a:lnTo>
                  <a:pt x="68072" y="25019"/>
                </a:lnTo>
                <a:lnTo>
                  <a:pt x="67945" y="25019"/>
                </a:lnTo>
                <a:lnTo>
                  <a:pt x="70675" y="25387"/>
                </a:lnTo>
                <a:lnTo>
                  <a:pt x="72898" y="25908"/>
                </a:lnTo>
                <a:lnTo>
                  <a:pt x="72644" y="25781"/>
                </a:lnTo>
                <a:lnTo>
                  <a:pt x="74866" y="26390"/>
                </a:lnTo>
                <a:lnTo>
                  <a:pt x="75374" y="26543"/>
                </a:lnTo>
                <a:lnTo>
                  <a:pt x="77851" y="27305"/>
                </a:lnTo>
                <a:lnTo>
                  <a:pt x="77343" y="27178"/>
                </a:lnTo>
                <a:lnTo>
                  <a:pt x="84836" y="29972"/>
                </a:lnTo>
                <a:lnTo>
                  <a:pt x="85090" y="30099"/>
                </a:lnTo>
                <a:lnTo>
                  <a:pt x="92964" y="33020"/>
                </a:lnTo>
                <a:lnTo>
                  <a:pt x="92710" y="32893"/>
                </a:lnTo>
                <a:lnTo>
                  <a:pt x="204597" y="76708"/>
                </a:lnTo>
                <a:lnTo>
                  <a:pt x="204470" y="76708"/>
                </a:lnTo>
                <a:lnTo>
                  <a:pt x="313309" y="121412"/>
                </a:lnTo>
                <a:lnTo>
                  <a:pt x="313436" y="121539"/>
                </a:lnTo>
                <a:lnTo>
                  <a:pt x="697484" y="272161"/>
                </a:lnTo>
                <a:lnTo>
                  <a:pt x="697611" y="272161"/>
                </a:lnTo>
                <a:lnTo>
                  <a:pt x="1152017" y="448564"/>
                </a:lnTo>
                <a:lnTo>
                  <a:pt x="1152144" y="448564"/>
                </a:lnTo>
                <a:lnTo>
                  <a:pt x="2093302" y="812266"/>
                </a:lnTo>
                <a:lnTo>
                  <a:pt x="966851" y="1220343"/>
                </a:lnTo>
                <a:lnTo>
                  <a:pt x="966978" y="1220343"/>
                </a:lnTo>
                <a:lnTo>
                  <a:pt x="683260" y="1318895"/>
                </a:lnTo>
                <a:lnTo>
                  <a:pt x="683387" y="1318895"/>
                </a:lnTo>
                <a:lnTo>
                  <a:pt x="450977" y="1397508"/>
                </a:lnTo>
                <a:lnTo>
                  <a:pt x="451104" y="1397508"/>
                </a:lnTo>
                <a:lnTo>
                  <a:pt x="281940" y="1451356"/>
                </a:lnTo>
                <a:lnTo>
                  <a:pt x="282067" y="1451356"/>
                </a:lnTo>
                <a:lnTo>
                  <a:pt x="161798" y="1487805"/>
                </a:lnTo>
                <a:lnTo>
                  <a:pt x="162179" y="1487678"/>
                </a:lnTo>
                <a:lnTo>
                  <a:pt x="161683" y="1487805"/>
                </a:lnTo>
                <a:lnTo>
                  <a:pt x="80645" y="1508760"/>
                </a:lnTo>
                <a:lnTo>
                  <a:pt x="80137" y="1508887"/>
                </a:lnTo>
                <a:lnTo>
                  <a:pt x="80530" y="1508785"/>
                </a:lnTo>
                <a:lnTo>
                  <a:pt x="80060" y="1508887"/>
                </a:lnTo>
                <a:lnTo>
                  <a:pt x="57467" y="1513801"/>
                </a:lnTo>
                <a:lnTo>
                  <a:pt x="58039" y="1513713"/>
                </a:lnTo>
                <a:lnTo>
                  <a:pt x="57277" y="1513840"/>
                </a:lnTo>
                <a:lnTo>
                  <a:pt x="57467" y="1513801"/>
                </a:lnTo>
                <a:lnTo>
                  <a:pt x="57175" y="1513840"/>
                </a:lnTo>
                <a:lnTo>
                  <a:pt x="46101" y="1515491"/>
                </a:lnTo>
                <a:lnTo>
                  <a:pt x="46482" y="1515364"/>
                </a:lnTo>
                <a:lnTo>
                  <a:pt x="34544" y="1516888"/>
                </a:lnTo>
                <a:lnTo>
                  <a:pt x="35306" y="1516761"/>
                </a:lnTo>
                <a:lnTo>
                  <a:pt x="23495" y="1517523"/>
                </a:lnTo>
                <a:lnTo>
                  <a:pt x="5461" y="1517523"/>
                </a:lnTo>
                <a:lnTo>
                  <a:pt x="0" y="1522984"/>
                </a:lnTo>
                <a:lnTo>
                  <a:pt x="0" y="1536700"/>
                </a:lnTo>
                <a:lnTo>
                  <a:pt x="5461" y="1542288"/>
                </a:lnTo>
                <a:lnTo>
                  <a:pt x="24257" y="1542288"/>
                </a:lnTo>
                <a:lnTo>
                  <a:pt x="24892" y="1542161"/>
                </a:lnTo>
                <a:lnTo>
                  <a:pt x="36830" y="1541526"/>
                </a:lnTo>
                <a:lnTo>
                  <a:pt x="37592" y="1541399"/>
                </a:lnTo>
                <a:lnTo>
                  <a:pt x="49403" y="1540002"/>
                </a:lnTo>
                <a:lnTo>
                  <a:pt x="49784" y="1539875"/>
                </a:lnTo>
                <a:lnTo>
                  <a:pt x="62484" y="1537970"/>
                </a:lnTo>
                <a:lnTo>
                  <a:pt x="85852" y="1533017"/>
                </a:lnTo>
                <a:lnTo>
                  <a:pt x="147891" y="1516888"/>
                </a:lnTo>
                <a:lnTo>
                  <a:pt x="153263" y="1515491"/>
                </a:lnTo>
                <a:lnTo>
                  <a:pt x="160108" y="1513713"/>
                </a:lnTo>
                <a:lnTo>
                  <a:pt x="168910" y="1511427"/>
                </a:lnTo>
                <a:lnTo>
                  <a:pt x="177584" y="1508760"/>
                </a:lnTo>
                <a:lnTo>
                  <a:pt x="289166" y="1474470"/>
                </a:lnTo>
                <a:lnTo>
                  <a:pt x="289433" y="1474343"/>
                </a:lnTo>
                <a:lnTo>
                  <a:pt x="457835" y="1418082"/>
                </a:lnTo>
                <a:lnTo>
                  <a:pt x="457962" y="1418082"/>
                </a:lnTo>
                <a:lnTo>
                  <a:pt x="689991" y="1338326"/>
                </a:lnTo>
                <a:lnTo>
                  <a:pt x="689991" y="1338199"/>
                </a:lnTo>
                <a:lnTo>
                  <a:pt x="972947" y="1237488"/>
                </a:lnTo>
                <a:lnTo>
                  <a:pt x="973074" y="1237488"/>
                </a:lnTo>
                <a:lnTo>
                  <a:pt x="1545590" y="1027430"/>
                </a:lnTo>
                <a:lnTo>
                  <a:pt x="1545717" y="1027430"/>
                </a:lnTo>
                <a:lnTo>
                  <a:pt x="1957070" y="875157"/>
                </a:lnTo>
                <a:lnTo>
                  <a:pt x="2112302" y="819607"/>
                </a:lnTo>
                <a:lnTo>
                  <a:pt x="2167001" y="840740"/>
                </a:lnTo>
                <a:lnTo>
                  <a:pt x="2167128" y="840740"/>
                </a:lnTo>
                <a:lnTo>
                  <a:pt x="3268472" y="1243965"/>
                </a:lnTo>
                <a:lnTo>
                  <a:pt x="3268599" y="1243965"/>
                </a:lnTo>
                <a:lnTo>
                  <a:pt x="3456940" y="1307719"/>
                </a:lnTo>
                <a:lnTo>
                  <a:pt x="3596640" y="1352550"/>
                </a:lnTo>
                <a:lnTo>
                  <a:pt x="3596767" y="1352550"/>
                </a:lnTo>
                <a:lnTo>
                  <a:pt x="3692271" y="1381252"/>
                </a:lnTo>
                <a:lnTo>
                  <a:pt x="3692525" y="1381252"/>
                </a:lnTo>
                <a:lnTo>
                  <a:pt x="3700780" y="1383538"/>
                </a:lnTo>
                <a:lnTo>
                  <a:pt x="3787521" y="1406398"/>
                </a:lnTo>
                <a:lnTo>
                  <a:pt x="3787775" y="1406525"/>
                </a:lnTo>
                <a:lnTo>
                  <a:pt x="3792728" y="1407668"/>
                </a:lnTo>
                <a:lnTo>
                  <a:pt x="3792093" y="1407541"/>
                </a:lnTo>
                <a:lnTo>
                  <a:pt x="3793490" y="1407922"/>
                </a:lnTo>
                <a:lnTo>
                  <a:pt x="3794887" y="1408430"/>
                </a:lnTo>
                <a:lnTo>
                  <a:pt x="3793998" y="1408176"/>
                </a:lnTo>
                <a:lnTo>
                  <a:pt x="3795014" y="1408557"/>
                </a:lnTo>
                <a:lnTo>
                  <a:pt x="3805174" y="1410716"/>
                </a:lnTo>
                <a:lnTo>
                  <a:pt x="3806571" y="1410716"/>
                </a:lnTo>
                <a:lnTo>
                  <a:pt x="3807968" y="1410843"/>
                </a:lnTo>
                <a:lnTo>
                  <a:pt x="3810381" y="1410843"/>
                </a:lnTo>
                <a:lnTo>
                  <a:pt x="3813302" y="1410335"/>
                </a:lnTo>
                <a:lnTo>
                  <a:pt x="3813683" y="1410208"/>
                </a:lnTo>
                <a:lnTo>
                  <a:pt x="3816604" y="1409573"/>
                </a:lnTo>
                <a:lnTo>
                  <a:pt x="3819779" y="1408938"/>
                </a:lnTo>
                <a:lnTo>
                  <a:pt x="3820414" y="1408430"/>
                </a:lnTo>
                <a:lnTo>
                  <a:pt x="3821366" y="1407668"/>
                </a:lnTo>
                <a:lnTo>
                  <a:pt x="3822319" y="1406906"/>
                </a:lnTo>
                <a:lnTo>
                  <a:pt x="3823716" y="1403985"/>
                </a:lnTo>
                <a:lnTo>
                  <a:pt x="3824859" y="1401445"/>
                </a:lnTo>
                <a:lnTo>
                  <a:pt x="3826510" y="1398016"/>
                </a:lnTo>
                <a:close/>
              </a:path>
            </a:pathLst>
          </a:custGeom>
          <a:solidFill>
            <a:srgbClr val="E712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156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79169">
              <a:lnSpc>
                <a:spcPct val="100000"/>
              </a:lnSpc>
              <a:spcBef>
                <a:spcPts val="100"/>
              </a:spcBef>
            </a:pPr>
            <a:r>
              <a:rPr dirty="0" spc="114">
                <a:solidFill>
                  <a:srgbClr val="000000"/>
                </a:solidFill>
              </a:rPr>
              <a:t>PRIVILEGE</a:t>
            </a:r>
            <a:r>
              <a:rPr dirty="0" spc="385">
                <a:solidFill>
                  <a:srgbClr val="000000"/>
                </a:solidFill>
              </a:rPr>
              <a:t> </a:t>
            </a:r>
            <a:r>
              <a:rPr dirty="0" spc="85">
                <a:solidFill>
                  <a:srgbClr val="000000"/>
                </a:solidFill>
              </a:rPr>
              <a:t>ESCALATION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023854" y="6428333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157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500450"/>
            <a:ext cx="195326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PRIV</a:t>
            </a:r>
            <a:r>
              <a:rPr dirty="0" sz="2700" spc="2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ESC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158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3093542"/>
            <a:ext cx="268097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Vertical</a:t>
            </a:r>
            <a:r>
              <a:rPr dirty="0" sz="1700" spc="-6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Vs.</a:t>
            </a:r>
            <a:r>
              <a:rPr dirty="0" sz="1700" spc="-4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Horizontal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355009"/>
            <a:ext cx="3907154" cy="70231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500" spc="-10">
                <a:latin typeface="Arial"/>
                <a:cs typeface="Arial"/>
              </a:rPr>
              <a:t>Vertical: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going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higher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Horizontal: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other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resources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different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privs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500450"/>
            <a:ext cx="195326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PRIV</a:t>
            </a:r>
            <a:r>
              <a:rPr dirty="0" sz="2700" spc="2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ESC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159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086178"/>
            <a:ext cx="186372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Multiple</a:t>
            </a:r>
            <a:r>
              <a:rPr dirty="0" sz="1700" spc="-6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Routes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347646"/>
            <a:ext cx="4170045" cy="27298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80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Search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VMs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keys,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environment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variables,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etc. Apps</a:t>
            </a:r>
            <a:endParaRPr sz="1500">
              <a:latin typeface="Arial"/>
              <a:cs typeface="Arial"/>
            </a:endParaRPr>
          </a:p>
          <a:p>
            <a:pPr marL="12700" marR="2983230">
              <a:lnSpc>
                <a:spcPct val="148000"/>
              </a:lnSpc>
              <a:spcBef>
                <a:spcPts val="5"/>
              </a:spcBef>
            </a:pPr>
            <a:r>
              <a:rPr dirty="0" sz="1500">
                <a:latin typeface="Arial"/>
                <a:cs typeface="Arial"/>
              </a:rPr>
              <a:t>App</a:t>
            </a:r>
            <a:r>
              <a:rPr dirty="0" sz="1500" spc="-10">
                <a:latin typeface="Arial"/>
                <a:cs typeface="Arial"/>
              </a:rPr>
              <a:t> functions Containers</a:t>
            </a:r>
            <a:endParaRPr sz="1500">
              <a:latin typeface="Arial"/>
              <a:cs typeface="Arial"/>
            </a:endParaRPr>
          </a:p>
          <a:p>
            <a:pPr marL="12700" marR="1923414">
              <a:lnSpc>
                <a:spcPct val="147600"/>
              </a:lnSpc>
              <a:spcBef>
                <a:spcPts val="10"/>
              </a:spcBef>
            </a:pPr>
            <a:r>
              <a:rPr dirty="0" sz="1500">
                <a:latin typeface="Arial"/>
                <a:cs typeface="Arial"/>
              </a:rPr>
              <a:t>Dynamic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memberships </a:t>
            </a: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Manager </a:t>
            </a:r>
            <a:r>
              <a:rPr dirty="0" sz="1500">
                <a:latin typeface="Arial"/>
                <a:cs typeface="Arial"/>
              </a:rPr>
              <a:t>General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misconfigurations </a:t>
            </a: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66140">
              <a:lnSpc>
                <a:spcPct val="100000"/>
              </a:lnSpc>
              <a:spcBef>
                <a:spcPts val="100"/>
              </a:spcBef>
            </a:pPr>
            <a:r>
              <a:rPr dirty="0" spc="80"/>
              <a:t>AUTOMATION</a:t>
            </a:r>
            <a:r>
              <a:rPr dirty="0" spc="370"/>
              <a:t> </a:t>
            </a:r>
            <a:r>
              <a:rPr dirty="0" spc="95"/>
              <a:t>ACCOUNTS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1023854" y="6466433"/>
            <a:ext cx="2540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160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261747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40" b="1">
                <a:solidFill>
                  <a:srgbClr val="FFFFFF"/>
                </a:solidFill>
                <a:latin typeface="Arial Black"/>
                <a:cs typeface="Arial Black"/>
              </a:rPr>
              <a:t>ON-</a:t>
            </a: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PREM</a:t>
            </a:r>
            <a:r>
              <a:rPr dirty="0" sz="2700" spc="254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45" b="1">
                <a:solidFill>
                  <a:srgbClr val="FFFFFF"/>
                </a:solidFill>
                <a:latin typeface="Arial Black"/>
                <a:cs typeface="Arial Black"/>
              </a:rPr>
              <a:t>AD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17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268093"/>
            <a:ext cx="3494404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000000"/>
                </a:solidFill>
              </a:rPr>
              <a:t>On-</a:t>
            </a:r>
            <a:r>
              <a:rPr dirty="0" sz="1700">
                <a:solidFill>
                  <a:srgbClr val="000000"/>
                </a:solidFill>
              </a:rPr>
              <a:t>prem</a:t>
            </a:r>
            <a:r>
              <a:rPr dirty="0" sz="1700" spc="-1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AD Domain </a:t>
            </a:r>
            <a:r>
              <a:rPr dirty="0" sz="1700" spc="-10">
                <a:solidFill>
                  <a:srgbClr val="000000"/>
                </a:solidFill>
              </a:rPr>
              <a:t>Services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528204"/>
            <a:ext cx="3216910" cy="205740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AKA</a:t>
            </a:r>
            <a:r>
              <a:rPr dirty="0" sz="1500" spc="-2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ADDS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>
                <a:latin typeface="Arial"/>
                <a:cs typeface="Arial"/>
              </a:rPr>
              <a:t>Needs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DCs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2670"/>
              </a:lnSpc>
              <a:spcBef>
                <a:spcPts val="225"/>
              </a:spcBef>
            </a:pPr>
            <a:r>
              <a:rPr dirty="0" sz="1500" spc="-10">
                <a:latin typeface="Arial"/>
                <a:cs typeface="Arial"/>
              </a:rPr>
              <a:t>Authenticate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using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Kerberos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1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NTLM </a:t>
            </a:r>
            <a:r>
              <a:rPr dirty="0" sz="1500" spc="-10">
                <a:latin typeface="Arial"/>
                <a:cs typeface="Arial"/>
              </a:rPr>
              <a:t>Extendable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500">
                <a:latin typeface="Arial"/>
                <a:cs typeface="Arial"/>
              </a:rPr>
              <a:t>Groups,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users,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OUs,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GPOs,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>
                <a:latin typeface="Arial"/>
                <a:cs typeface="Arial"/>
              </a:rPr>
              <a:t>Domain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admin,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enterprise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admin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130422"/>
            <a:ext cx="2782570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80" b="1">
                <a:solidFill>
                  <a:srgbClr val="FFFFFF"/>
                </a:solidFill>
                <a:latin typeface="Arial Black"/>
                <a:cs typeface="Arial Black"/>
              </a:rPr>
              <a:t>AUTOMATION </a:t>
            </a: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ACCOUNTS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599766"/>
            <a:ext cx="257429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Automation</a:t>
            </a:r>
            <a:r>
              <a:rPr dirty="0" sz="1700" spc="-11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Accounts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861709"/>
            <a:ext cx="4663440" cy="171767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500">
                <a:latin typeface="Arial"/>
                <a:cs typeface="Arial"/>
              </a:rPr>
              <a:t>Holds</a:t>
            </a:r>
            <a:r>
              <a:rPr dirty="0" sz="1500" spc="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automation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configuration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automate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operations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example,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holds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like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Runbooks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95">
                <a:latin typeface="Arial"/>
                <a:cs typeface="Arial"/>
              </a:rPr>
              <a:t>To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other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resources:</a:t>
            </a:r>
            <a:endParaRPr sz="1500">
              <a:latin typeface="Arial"/>
              <a:cs typeface="Arial"/>
            </a:endParaRPr>
          </a:p>
          <a:p>
            <a:pPr marL="287020" indent="-116205">
              <a:lnSpc>
                <a:spcPct val="100000"/>
              </a:lnSpc>
              <a:spcBef>
                <a:spcPts val="865"/>
              </a:spcBef>
              <a:buChar char="-"/>
              <a:tabLst>
                <a:tab pos="287020" algn="l"/>
              </a:tabLst>
            </a:pPr>
            <a:r>
              <a:rPr dirty="0" sz="1500" spc="-10">
                <a:latin typeface="Arial"/>
                <a:cs typeface="Arial"/>
              </a:rPr>
              <a:t>Run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not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recommended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(retires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30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Sept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2023)</a:t>
            </a:r>
            <a:endParaRPr sz="1500">
              <a:latin typeface="Arial"/>
              <a:cs typeface="Arial"/>
            </a:endParaRPr>
          </a:p>
          <a:p>
            <a:pPr marL="287020" indent="-116205">
              <a:lnSpc>
                <a:spcPct val="100000"/>
              </a:lnSpc>
              <a:spcBef>
                <a:spcPts val="865"/>
              </a:spcBef>
              <a:buChar char="-"/>
              <a:tabLst>
                <a:tab pos="287020" algn="l"/>
              </a:tabLst>
            </a:pP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Identities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161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429255" y="908303"/>
            <a:ext cx="7333615" cy="5060950"/>
            <a:chOff x="2429255" y="908303"/>
            <a:chExt cx="7333615" cy="50609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9255" y="908303"/>
              <a:ext cx="7333488" cy="504139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1351" y="5565647"/>
              <a:ext cx="714019" cy="40311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578096" y="2438400"/>
            <a:ext cx="3393440" cy="1981200"/>
            <a:chOff x="4578096" y="2438400"/>
            <a:chExt cx="3393440" cy="19812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8096" y="2438400"/>
              <a:ext cx="3035807" cy="1981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7288" y="3956291"/>
              <a:ext cx="713994" cy="40311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4432" y="1115567"/>
            <a:ext cx="6803135" cy="832103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3988" y="3500450"/>
            <a:ext cx="236474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RUNBOOKS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2815728"/>
            <a:ext cx="2684145" cy="1764664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10" b="1">
                <a:latin typeface="Arial Black"/>
                <a:cs typeface="Arial Black"/>
              </a:rPr>
              <a:t>Runbooks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8000"/>
              </a:lnSpc>
              <a:spcBef>
                <a:spcPts val="15"/>
              </a:spcBef>
            </a:pPr>
            <a:r>
              <a:rPr dirty="0" sz="1500">
                <a:latin typeface="Arial"/>
                <a:cs typeface="Arial"/>
              </a:rPr>
              <a:t>Think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task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scheduler </a:t>
            </a:r>
            <a:r>
              <a:rPr dirty="0" sz="1500">
                <a:latin typeface="Arial"/>
                <a:cs typeface="Arial"/>
              </a:rPr>
              <a:t>Require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automation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account </a:t>
            </a:r>
            <a:r>
              <a:rPr dirty="0" sz="1500">
                <a:latin typeface="Arial"/>
                <a:cs typeface="Arial"/>
              </a:rPr>
              <a:t>Uses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PowerShell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Python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have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Webhooks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164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047" y="673608"/>
            <a:ext cx="11423904" cy="17465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047" y="3090672"/>
            <a:ext cx="11423904" cy="198120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26079" y="1615439"/>
            <a:ext cx="5087620" cy="4682490"/>
            <a:chOff x="2926079" y="1615439"/>
            <a:chExt cx="5087620" cy="46824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079" y="1615439"/>
              <a:ext cx="5087111" cy="46055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7807" y="5833872"/>
              <a:ext cx="939558" cy="46405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6208" y="4447006"/>
              <a:ext cx="939545" cy="464083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031" y="198120"/>
            <a:ext cx="9668256" cy="36271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3919" y="637031"/>
            <a:ext cx="9171432" cy="71627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7639" y="1426464"/>
            <a:ext cx="11856720" cy="4005579"/>
            <a:chOff x="167639" y="1426464"/>
            <a:chExt cx="11856720" cy="400557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39" y="1426464"/>
              <a:ext cx="11856719" cy="40050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039" y="4687811"/>
              <a:ext cx="826782" cy="369582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4992" y="518147"/>
            <a:ext cx="369582" cy="82678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500450"/>
            <a:ext cx="241046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WEBHOOKS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1606422"/>
            <a:ext cx="122491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000000"/>
                </a:solidFill>
              </a:rPr>
              <a:t>Webhooks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1867077"/>
            <a:ext cx="4462145" cy="13798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954405">
              <a:lnSpc>
                <a:spcPct val="1481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Start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runbook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single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HTTP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request </a:t>
            </a:r>
            <a:r>
              <a:rPr dirty="0" sz="1500">
                <a:latin typeface="Arial"/>
                <a:cs typeface="Arial"/>
              </a:rPr>
              <a:t>Not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created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by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default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267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by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anyone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from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anywhere</a:t>
            </a:r>
            <a:r>
              <a:rPr dirty="0" sz="1500" spc="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(on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web) Valid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10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years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(extendable)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3830662"/>
            <a:ext cx="4326255" cy="1086485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spc="-10" b="1">
                <a:latin typeface="Arial Black"/>
                <a:cs typeface="Arial Black"/>
              </a:rPr>
              <a:t>Security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8200"/>
              </a:lnSpc>
              <a:spcBef>
                <a:spcPts val="5"/>
              </a:spcBef>
            </a:pPr>
            <a:r>
              <a:rPr dirty="0" sz="1500">
                <a:latin typeface="Arial"/>
                <a:cs typeface="Arial"/>
              </a:rPr>
              <a:t>Relies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privacy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URL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(contains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token) </a:t>
            </a:r>
            <a:r>
              <a:rPr dirty="0" sz="1500">
                <a:latin typeface="Arial"/>
                <a:cs typeface="Arial"/>
              </a:rPr>
              <a:t>No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authentication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168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207263"/>
            <a:ext cx="2743200" cy="41087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19" y="4593335"/>
            <a:ext cx="11338560" cy="902207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2009" y="2855417"/>
            <a:ext cx="382968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38020" algn="l"/>
                <a:tab pos="2652395" algn="l"/>
              </a:tabLst>
            </a:pP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15" b="0">
                <a:latin typeface="Arial"/>
                <a:cs typeface="Arial"/>
              </a:rPr>
              <a:t>  </a:t>
            </a:r>
            <a:r>
              <a:rPr dirty="0" sz="1700" b="0">
                <a:latin typeface="Arial"/>
                <a:cs typeface="Arial"/>
              </a:rPr>
              <a:t>w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l</a:t>
            </a:r>
            <a:r>
              <a:rPr dirty="0" sz="1700" b="0">
                <a:latin typeface="Arial"/>
                <a:cs typeface="Arial"/>
              </a:rPr>
              <a:t>	s</a:t>
            </a:r>
            <a:r>
              <a:rPr dirty="0" sz="1700" spc="-16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S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5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-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110" b="0">
                <a:latin typeface="Arial"/>
                <a:cs typeface="Arial"/>
              </a:rPr>
              <a:t>VM 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3419983"/>
            <a:ext cx="470408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0550" algn="l"/>
                <a:tab pos="1301750" algn="l"/>
                <a:tab pos="3676650" algn="l"/>
              </a:tabLst>
            </a:pPr>
            <a:r>
              <a:rPr dirty="0" sz="1700" spc="65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2009" y="3984116"/>
            <a:ext cx="611314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7080" algn="l"/>
                <a:tab pos="1183640" algn="l"/>
                <a:tab pos="1743710" algn="l"/>
                <a:tab pos="2160270" algn="l"/>
                <a:tab pos="2671445" algn="l"/>
                <a:tab pos="3749040" algn="l"/>
                <a:tab pos="4503420" algn="l"/>
                <a:tab pos="5002530" algn="l"/>
                <a:tab pos="556260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212153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AZURE</a:t>
            </a:r>
            <a:r>
              <a:rPr dirty="0" sz="2700" spc="26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35" b="1">
                <a:solidFill>
                  <a:srgbClr val="FFFFFF"/>
                </a:solidFill>
                <a:latin typeface="Arial Black"/>
                <a:cs typeface="Arial Black"/>
              </a:rPr>
              <a:t>AD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18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625293"/>
            <a:ext cx="110871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Azure</a:t>
            </a:r>
            <a:r>
              <a:rPr dirty="0" sz="1700" spc="-15">
                <a:solidFill>
                  <a:srgbClr val="000000"/>
                </a:solidFill>
              </a:rPr>
              <a:t> </a:t>
            </a:r>
            <a:r>
              <a:rPr dirty="0" sz="1700" spc="-25">
                <a:solidFill>
                  <a:srgbClr val="000000"/>
                </a:solidFill>
              </a:rPr>
              <a:t>AD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886887"/>
            <a:ext cx="4181475" cy="171767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500">
                <a:latin typeface="Arial"/>
                <a:cs typeface="Arial"/>
              </a:rPr>
              <a:t>Unlike</a:t>
            </a:r>
            <a:r>
              <a:rPr dirty="0" sz="1500" spc="-10">
                <a:latin typeface="Arial"/>
                <a:cs typeface="Arial"/>
              </a:rPr>
              <a:t> on-prem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AD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Cloud-</a:t>
            </a:r>
            <a:r>
              <a:rPr dirty="0" sz="1500">
                <a:latin typeface="Arial"/>
                <a:cs typeface="Arial"/>
              </a:rPr>
              <a:t>based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identity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solution</a:t>
            </a:r>
            <a:endParaRPr sz="1500">
              <a:latin typeface="Arial"/>
              <a:cs typeface="Arial"/>
            </a:endParaRPr>
          </a:p>
          <a:p>
            <a:pPr marL="12700" marR="288925">
              <a:lnSpc>
                <a:spcPct val="148000"/>
              </a:lnSpc>
            </a:pPr>
            <a:r>
              <a:rPr dirty="0" sz="1500">
                <a:latin typeface="Arial"/>
                <a:cs typeface="Arial"/>
              </a:rPr>
              <a:t>Create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AAD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login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cloud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apps </a:t>
            </a:r>
            <a:r>
              <a:rPr dirty="0" sz="1500" spc="-10">
                <a:latin typeface="Arial"/>
                <a:cs typeface="Arial"/>
              </a:rPr>
              <a:t>Authenticate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using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SAML,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OAuth,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OpenID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sync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on-prem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cloud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(more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later)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7057" y="1663395"/>
            <a:ext cx="502158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4980" algn="l"/>
                <a:tab pos="1141730" algn="l"/>
                <a:tab pos="2225040" algn="l"/>
                <a:tab pos="2760980" algn="l"/>
              </a:tabLst>
            </a:pP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	N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	c</a:t>
            </a:r>
            <a:r>
              <a:rPr dirty="0" sz="1700" spc="-1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700" spc="-1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	t</a:t>
            </a:r>
            <a:r>
              <a:rPr dirty="0" sz="1700" spc="-1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	M</a:t>
            </a:r>
            <a:r>
              <a:rPr dirty="0" sz="1700" spc="-1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1700" spc="-1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700" spc="-1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dirty="0" sz="1700" spc="-1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700" spc="-1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1700" spc="-1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 sz="1700" spc="20" b="1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47057" y="2227529"/>
            <a:ext cx="5530215" cy="8502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8965" algn="l"/>
                <a:tab pos="1125220" algn="l"/>
                <a:tab pos="375602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FAC46"/>
                </a:solidFill>
                <a:latin typeface="Arial"/>
                <a:cs typeface="Arial"/>
              </a:rPr>
              <a:t>Me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125">
                <a:solidFill>
                  <a:srgbClr val="FFFFFF"/>
                </a:solidFill>
                <a:latin typeface="Arial"/>
                <a:cs typeface="Arial"/>
              </a:rPr>
              <a:t>VM 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86155" algn="l"/>
                <a:tab pos="1244600" algn="l"/>
                <a:tab pos="2388235" algn="l"/>
                <a:tab pos="3024505" algn="l"/>
                <a:tab pos="3535679" algn="l"/>
                <a:tab pos="48018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47057" y="3356228"/>
            <a:ext cx="333438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8965" algn="l"/>
                <a:tab pos="1278255" algn="l"/>
                <a:tab pos="188658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47057" y="3920490"/>
            <a:ext cx="6247130" cy="1367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dirty="0" u="sng" sz="1700" spc="-1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dirty="0" u="sng" sz="1700" spc="-1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dirty="0" u="sng" sz="1700" spc="-15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:</a:t>
            </a:r>
            <a:r>
              <a:rPr dirty="0" u="sng" sz="1700" spc="-1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dirty="0" u="sng" sz="1700" spc="-1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g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i</a:t>
            </a:r>
            <a:r>
              <a:rPr dirty="0" u="sng" sz="1700" spc="-18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u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.</a:t>
            </a:r>
            <a:r>
              <a:rPr dirty="0" u="sng" sz="1700" spc="-1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m</a:t>
            </a:r>
            <a:r>
              <a:rPr dirty="0" u="sng" sz="1700" spc="-19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D</a:t>
            </a:r>
            <a:r>
              <a:rPr dirty="0" u="sng" sz="1700" spc="-17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dirty="0" u="sng" sz="1700" spc="-17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f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dirty="0" u="sng" sz="1700" spc="-17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y</a:t>
            </a:r>
            <a:r>
              <a:rPr dirty="0" u="sng" sz="1700" spc="-2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r</a:t>
            </a:r>
            <a:r>
              <a:rPr dirty="0" u="sng" sz="1700" spc="-15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z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u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r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dirty="0" u="sng" sz="1700" spc="-1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 spc="-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-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dirty="0" u="sng" sz="1700" spc="-1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r</a:t>
            </a:r>
            <a:r>
              <a:rPr dirty="0" u="sng" sz="1700" spc="-15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dirty="0" u="sng" sz="1700" spc="-1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i</a:t>
            </a:r>
            <a:r>
              <a:rPr dirty="0" u="sng" sz="1700" spc="-1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</a:t>
            </a:r>
            <a:r>
              <a:rPr dirty="0" u="sng" sz="1700" spc="-1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-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 spc="5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Te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t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i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g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dirty="0" u="sng" sz="1700" spc="-15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b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m</a:t>
            </a:r>
            <a:r>
              <a:rPr dirty="0" u="sng" sz="1700" spc="-16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i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</a:t>
            </a:r>
            <a:r>
              <a:rPr dirty="0" u="sng" sz="1700" spc="-17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w</a:t>
            </a:r>
            <a:r>
              <a:rPr dirty="0" u="sng" sz="1700" spc="-17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r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dirty="0" u="sng" sz="1700" spc="-17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/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dirty="0" u="sng" sz="1700" spc="-17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d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d</a:t>
            </a:r>
            <a:r>
              <a:rPr dirty="0" u="sng" sz="1700" spc="-18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 spc="-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-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dirty="0" u="sng" sz="1700" spc="-15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l</a:t>
            </a:r>
            <a:r>
              <a:rPr dirty="0" u="sng" sz="1700" spc="-1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A</a:t>
            </a:r>
            <a:r>
              <a:rPr dirty="0" u="sng" sz="1700" spc="-17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d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m</a:t>
            </a:r>
            <a:r>
              <a:rPr dirty="0" u="sng" sz="1700" spc="-17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i</a:t>
            </a:r>
            <a:r>
              <a:rPr dirty="0" u="sng" sz="1700" spc="-16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n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.</a:t>
            </a:r>
            <a:r>
              <a:rPr dirty="0" u="sng" sz="1700" spc="-18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s</a:t>
            </a:r>
            <a:r>
              <a:rPr dirty="0" u="sng" sz="1700" spc="-18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sng" sz="1700" spc="-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1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548765" algn="l"/>
                <a:tab pos="20453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(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93800" y="3368116"/>
            <a:ext cx="270891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6FAC46"/>
                </a:solidFill>
                <a:latin typeface="Arial Black"/>
                <a:cs typeface="Arial Black"/>
              </a:rPr>
              <a:t>EXTRA</a:t>
            </a:r>
            <a:r>
              <a:rPr dirty="0" sz="2900" spc="32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6FAC46"/>
                </a:solidFill>
                <a:latin typeface="Arial Black"/>
                <a:cs typeface="Arial Black"/>
              </a:rPr>
              <a:t>MILE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492" y="3421202"/>
            <a:ext cx="17735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STORY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1915515"/>
            <a:ext cx="4686935" cy="301752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Enumerate</a:t>
            </a:r>
            <a:endParaRPr sz="1700">
              <a:latin typeface="Arial Black"/>
              <a:cs typeface="Arial Black"/>
            </a:endParaRPr>
          </a:p>
          <a:p>
            <a:pPr marL="12700" marR="279400">
              <a:lnSpc>
                <a:spcPts val="2950"/>
              </a:lnSpc>
              <a:spcBef>
                <a:spcPts val="229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Initial</a:t>
            </a:r>
            <a:r>
              <a:rPr dirty="0" sz="1700" spc="-9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Access</a:t>
            </a:r>
            <a:r>
              <a:rPr dirty="0" sz="1700" spc="2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4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Password</a:t>
            </a:r>
            <a:r>
              <a:rPr dirty="0" sz="1700" spc="-5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Spray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Defense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bypass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4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Conditional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Access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Persistence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Guest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20" b="1">
                <a:solidFill>
                  <a:srgbClr val="6FAC46"/>
                </a:solidFill>
                <a:latin typeface="Arial Black"/>
                <a:cs typeface="Arial Black"/>
              </a:rPr>
              <a:t>user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4400"/>
              </a:lnSpc>
              <a:spcBef>
                <a:spcPts val="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Dynamic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Groups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Escalation</a:t>
            </a:r>
            <a:r>
              <a:rPr dirty="0" sz="1700" spc="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Runbooks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Managed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 Identity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Key</a:t>
            </a:r>
            <a:r>
              <a:rPr dirty="0" sz="1700" spc="-4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Vaults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30020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MANAGED</a:t>
            </a:r>
            <a:r>
              <a:rPr dirty="0" spc="370"/>
              <a:t> </a:t>
            </a:r>
            <a:r>
              <a:rPr dirty="0" spc="105"/>
              <a:t>IDENTITY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1023854" y="6466433"/>
            <a:ext cx="2540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173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500450"/>
            <a:ext cx="199390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REVIEW…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083046" y="3830662"/>
            <a:ext cx="3193415" cy="74803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b="1">
                <a:latin typeface="Arial Black"/>
                <a:cs typeface="Arial Black"/>
              </a:rPr>
              <a:t>Managed</a:t>
            </a:r>
            <a:r>
              <a:rPr dirty="0" sz="1700" spc="15" b="1">
                <a:latin typeface="Arial Black"/>
                <a:cs typeface="Arial Black"/>
              </a:rPr>
              <a:t> </a:t>
            </a:r>
            <a:r>
              <a:rPr dirty="0" sz="1700" spc="-25" b="1">
                <a:latin typeface="Arial Black"/>
                <a:cs typeface="Arial Black"/>
              </a:rPr>
              <a:t>ID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Resource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communication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83046" y="4955336"/>
            <a:ext cx="4804410" cy="574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Create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Grant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permissions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50">
                <a:latin typeface="Arial"/>
                <a:cs typeface="Arial"/>
              </a:rPr>
              <a:t>&gt; </a:t>
            </a:r>
            <a:r>
              <a:rPr dirty="0" sz="1500">
                <a:latin typeface="Arial"/>
                <a:cs typeface="Arial"/>
              </a:rPr>
              <a:t>Delete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3046" y="1989531"/>
            <a:ext cx="204152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Service</a:t>
            </a:r>
            <a:r>
              <a:rPr dirty="0" sz="1700" spc="5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Principal</a:t>
            </a:r>
            <a:endParaRPr sz="1700"/>
          </a:p>
        </p:txBody>
      </p:sp>
      <p:sp>
        <p:nvSpPr>
          <p:cNvPr id="6" name="object 6" descr=""/>
          <p:cNvSpPr txBox="1"/>
          <p:nvPr/>
        </p:nvSpPr>
        <p:spPr>
          <a:xfrm>
            <a:off x="6083046" y="2315380"/>
            <a:ext cx="5793740" cy="57404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500">
                <a:latin typeface="Arial"/>
                <a:cs typeface="Arial"/>
              </a:rPr>
              <a:t>Create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SP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Grant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permissions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credentials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credentials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Rotate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credentials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Clean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up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credentials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&gt;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Delete</a:t>
            </a:r>
            <a:r>
              <a:rPr dirty="0" sz="1500" spc="-25">
                <a:latin typeface="Arial"/>
                <a:cs typeface="Arial"/>
              </a:rPr>
              <a:t> SP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326505" y="1634362"/>
            <a:ext cx="3826510" cy="1542415"/>
          </a:xfrm>
          <a:custGeom>
            <a:avLst/>
            <a:gdLst/>
            <a:ahLst/>
            <a:cxnLst/>
            <a:rect l="l" t="t" r="r" b="b"/>
            <a:pathLst>
              <a:path w="3826509" h="1542414">
                <a:moveTo>
                  <a:pt x="3826510" y="1398016"/>
                </a:moveTo>
                <a:lnTo>
                  <a:pt x="3825748" y="1393952"/>
                </a:lnTo>
                <a:lnTo>
                  <a:pt x="3824097" y="1392301"/>
                </a:lnTo>
                <a:lnTo>
                  <a:pt x="3823843" y="1392047"/>
                </a:lnTo>
                <a:lnTo>
                  <a:pt x="3823335" y="1391539"/>
                </a:lnTo>
                <a:lnTo>
                  <a:pt x="3822446" y="1390650"/>
                </a:lnTo>
                <a:lnTo>
                  <a:pt x="3821938" y="1390142"/>
                </a:lnTo>
                <a:lnTo>
                  <a:pt x="3820414" y="1388618"/>
                </a:lnTo>
                <a:lnTo>
                  <a:pt x="3816350" y="1387856"/>
                </a:lnTo>
                <a:lnTo>
                  <a:pt x="3812921" y="1389507"/>
                </a:lnTo>
                <a:lnTo>
                  <a:pt x="3810939" y="1390396"/>
                </a:lnTo>
                <a:lnTo>
                  <a:pt x="3808857" y="1391031"/>
                </a:lnTo>
                <a:lnTo>
                  <a:pt x="3808476" y="1391031"/>
                </a:lnTo>
                <a:lnTo>
                  <a:pt x="3806787" y="1391653"/>
                </a:lnTo>
                <a:lnTo>
                  <a:pt x="3801872" y="1392085"/>
                </a:lnTo>
                <a:lnTo>
                  <a:pt x="3800221" y="1391793"/>
                </a:lnTo>
                <a:lnTo>
                  <a:pt x="3800602" y="1391793"/>
                </a:lnTo>
                <a:lnTo>
                  <a:pt x="3799586" y="1391539"/>
                </a:lnTo>
                <a:lnTo>
                  <a:pt x="3799078" y="1391539"/>
                </a:lnTo>
                <a:lnTo>
                  <a:pt x="3796157" y="1391031"/>
                </a:lnTo>
                <a:lnTo>
                  <a:pt x="3796284" y="1391031"/>
                </a:lnTo>
                <a:lnTo>
                  <a:pt x="3791204" y="1390142"/>
                </a:lnTo>
                <a:lnTo>
                  <a:pt x="3791585" y="1390142"/>
                </a:lnTo>
                <a:lnTo>
                  <a:pt x="3704209" y="1369949"/>
                </a:lnTo>
                <a:lnTo>
                  <a:pt x="3704336" y="1369949"/>
                </a:lnTo>
                <a:lnTo>
                  <a:pt x="3696081" y="1367917"/>
                </a:lnTo>
                <a:lnTo>
                  <a:pt x="3696208" y="1367917"/>
                </a:lnTo>
                <a:lnTo>
                  <a:pt x="3600754" y="1340485"/>
                </a:lnTo>
                <a:lnTo>
                  <a:pt x="3600323" y="1340358"/>
                </a:lnTo>
                <a:lnTo>
                  <a:pt x="3600450" y="1340485"/>
                </a:lnTo>
                <a:lnTo>
                  <a:pt x="3461143" y="1296035"/>
                </a:lnTo>
                <a:lnTo>
                  <a:pt x="3460750" y="1295908"/>
                </a:lnTo>
                <a:lnTo>
                  <a:pt x="3460877" y="1296035"/>
                </a:lnTo>
                <a:lnTo>
                  <a:pt x="3272904" y="1232408"/>
                </a:lnTo>
                <a:lnTo>
                  <a:pt x="3272536" y="1232281"/>
                </a:lnTo>
                <a:lnTo>
                  <a:pt x="3272790" y="1232408"/>
                </a:lnTo>
                <a:lnTo>
                  <a:pt x="2172970" y="824865"/>
                </a:lnTo>
                <a:lnTo>
                  <a:pt x="2173097" y="824865"/>
                </a:lnTo>
                <a:lnTo>
                  <a:pt x="2136825" y="810831"/>
                </a:lnTo>
                <a:lnTo>
                  <a:pt x="2267966" y="763905"/>
                </a:lnTo>
                <a:lnTo>
                  <a:pt x="2267839" y="763905"/>
                </a:lnTo>
                <a:lnTo>
                  <a:pt x="2541270" y="669671"/>
                </a:lnTo>
                <a:lnTo>
                  <a:pt x="2541143" y="669671"/>
                </a:lnTo>
                <a:lnTo>
                  <a:pt x="2773934" y="594360"/>
                </a:lnTo>
                <a:lnTo>
                  <a:pt x="3123184" y="484886"/>
                </a:lnTo>
                <a:lnTo>
                  <a:pt x="3265805" y="438277"/>
                </a:lnTo>
                <a:lnTo>
                  <a:pt x="3265932" y="438277"/>
                </a:lnTo>
                <a:lnTo>
                  <a:pt x="3301403" y="426212"/>
                </a:lnTo>
                <a:lnTo>
                  <a:pt x="3536696" y="346202"/>
                </a:lnTo>
                <a:lnTo>
                  <a:pt x="3536950" y="346075"/>
                </a:lnTo>
                <a:lnTo>
                  <a:pt x="3580981" y="329692"/>
                </a:lnTo>
                <a:lnTo>
                  <a:pt x="3702431" y="284480"/>
                </a:lnTo>
                <a:lnTo>
                  <a:pt x="3703320" y="284226"/>
                </a:lnTo>
                <a:lnTo>
                  <a:pt x="3724529" y="274320"/>
                </a:lnTo>
                <a:lnTo>
                  <a:pt x="3726561" y="269748"/>
                </a:lnTo>
                <a:lnTo>
                  <a:pt x="3725418" y="265557"/>
                </a:lnTo>
                <a:lnTo>
                  <a:pt x="3724148" y="261239"/>
                </a:lnTo>
                <a:lnTo>
                  <a:pt x="3719957" y="258572"/>
                </a:lnTo>
                <a:lnTo>
                  <a:pt x="3715512" y="259080"/>
                </a:lnTo>
                <a:lnTo>
                  <a:pt x="3696716" y="261747"/>
                </a:lnTo>
                <a:lnTo>
                  <a:pt x="3694557" y="262255"/>
                </a:lnTo>
                <a:lnTo>
                  <a:pt x="3652266" y="276860"/>
                </a:lnTo>
                <a:lnTo>
                  <a:pt x="3530346" y="329819"/>
                </a:lnTo>
                <a:lnTo>
                  <a:pt x="3530854" y="329692"/>
                </a:lnTo>
                <a:lnTo>
                  <a:pt x="3261741" y="426212"/>
                </a:lnTo>
                <a:lnTo>
                  <a:pt x="3261868" y="426085"/>
                </a:lnTo>
                <a:lnTo>
                  <a:pt x="3243072" y="432308"/>
                </a:lnTo>
                <a:lnTo>
                  <a:pt x="3243199" y="432308"/>
                </a:lnTo>
                <a:lnTo>
                  <a:pt x="3119374" y="473075"/>
                </a:lnTo>
                <a:lnTo>
                  <a:pt x="2537206" y="657606"/>
                </a:lnTo>
                <a:lnTo>
                  <a:pt x="2537079" y="657733"/>
                </a:lnTo>
                <a:lnTo>
                  <a:pt x="2263267" y="750697"/>
                </a:lnTo>
                <a:lnTo>
                  <a:pt x="2117699" y="803440"/>
                </a:lnTo>
                <a:lnTo>
                  <a:pt x="1158684" y="432308"/>
                </a:lnTo>
                <a:lnTo>
                  <a:pt x="1158367" y="432181"/>
                </a:lnTo>
                <a:lnTo>
                  <a:pt x="1158494" y="432308"/>
                </a:lnTo>
                <a:lnTo>
                  <a:pt x="482092" y="163830"/>
                </a:lnTo>
                <a:lnTo>
                  <a:pt x="482219" y="163830"/>
                </a:lnTo>
                <a:lnTo>
                  <a:pt x="322440" y="99060"/>
                </a:lnTo>
                <a:lnTo>
                  <a:pt x="322567" y="99060"/>
                </a:lnTo>
                <a:lnTo>
                  <a:pt x="213868" y="53848"/>
                </a:lnTo>
                <a:lnTo>
                  <a:pt x="213741" y="53721"/>
                </a:lnTo>
                <a:lnTo>
                  <a:pt x="201168" y="48768"/>
                </a:lnTo>
                <a:lnTo>
                  <a:pt x="201041" y="48768"/>
                </a:lnTo>
                <a:lnTo>
                  <a:pt x="160591" y="32893"/>
                </a:lnTo>
                <a:lnTo>
                  <a:pt x="146367" y="27305"/>
                </a:lnTo>
                <a:lnTo>
                  <a:pt x="143776" y="26289"/>
                </a:lnTo>
                <a:lnTo>
                  <a:pt x="142481" y="25781"/>
                </a:lnTo>
                <a:lnTo>
                  <a:pt x="140868" y="25146"/>
                </a:lnTo>
                <a:lnTo>
                  <a:pt x="139890" y="24765"/>
                </a:lnTo>
                <a:lnTo>
                  <a:pt x="139573" y="24638"/>
                </a:lnTo>
                <a:lnTo>
                  <a:pt x="101727" y="9779"/>
                </a:lnTo>
                <a:lnTo>
                  <a:pt x="101473" y="9779"/>
                </a:lnTo>
                <a:lnTo>
                  <a:pt x="93472" y="6858"/>
                </a:lnTo>
                <a:lnTo>
                  <a:pt x="93726" y="6858"/>
                </a:lnTo>
                <a:lnTo>
                  <a:pt x="86106" y="4064"/>
                </a:lnTo>
                <a:lnTo>
                  <a:pt x="85598" y="3810"/>
                </a:lnTo>
                <a:lnTo>
                  <a:pt x="82423" y="2794"/>
                </a:lnTo>
                <a:lnTo>
                  <a:pt x="81534" y="2540"/>
                </a:lnTo>
                <a:lnTo>
                  <a:pt x="78613" y="1778"/>
                </a:lnTo>
                <a:lnTo>
                  <a:pt x="78232" y="1651"/>
                </a:lnTo>
                <a:lnTo>
                  <a:pt x="75057" y="1016"/>
                </a:lnTo>
                <a:lnTo>
                  <a:pt x="73914" y="762"/>
                </a:lnTo>
                <a:lnTo>
                  <a:pt x="70993" y="381"/>
                </a:lnTo>
                <a:lnTo>
                  <a:pt x="70866" y="381"/>
                </a:lnTo>
                <a:lnTo>
                  <a:pt x="67564" y="0"/>
                </a:lnTo>
                <a:lnTo>
                  <a:pt x="56134" y="0"/>
                </a:lnTo>
                <a:lnTo>
                  <a:pt x="50673" y="5461"/>
                </a:lnTo>
                <a:lnTo>
                  <a:pt x="50673" y="19177"/>
                </a:lnTo>
                <a:lnTo>
                  <a:pt x="56134" y="24765"/>
                </a:lnTo>
                <a:lnTo>
                  <a:pt x="65951" y="24765"/>
                </a:lnTo>
                <a:lnTo>
                  <a:pt x="68072" y="25019"/>
                </a:lnTo>
                <a:lnTo>
                  <a:pt x="67945" y="25019"/>
                </a:lnTo>
                <a:lnTo>
                  <a:pt x="70675" y="25387"/>
                </a:lnTo>
                <a:lnTo>
                  <a:pt x="72898" y="25908"/>
                </a:lnTo>
                <a:lnTo>
                  <a:pt x="72644" y="25781"/>
                </a:lnTo>
                <a:lnTo>
                  <a:pt x="74866" y="26390"/>
                </a:lnTo>
                <a:lnTo>
                  <a:pt x="75374" y="26543"/>
                </a:lnTo>
                <a:lnTo>
                  <a:pt x="77851" y="27305"/>
                </a:lnTo>
                <a:lnTo>
                  <a:pt x="77343" y="27178"/>
                </a:lnTo>
                <a:lnTo>
                  <a:pt x="84836" y="29972"/>
                </a:lnTo>
                <a:lnTo>
                  <a:pt x="85090" y="30099"/>
                </a:lnTo>
                <a:lnTo>
                  <a:pt x="92964" y="33020"/>
                </a:lnTo>
                <a:lnTo>
                  <a:pt x="92710" y="32893"/>
                </a:lnTo>
                <a:lnTo>
                  <a:pt x="204597" y="76708"/>
                </a:lnTo>
                <a:lnTo>
                  <a:pt x="204470" y="76708"/>
                </a:lnTo>
                <a:lnTo>
                  <a:pt x="313309" y="121412"/>
                </a:lnTo>
                <a:lnTo>
                  <a:pt x="313436" y="121539"/>
                </a:lnTo>
                <a:lnTo>
                  <a:pt x="697484" y="272161"/>
                </a:lnTo>
                <a:lnTo>
                  <a:pt x="697611" y="272161"/>
                </a:lnTo>
                <a:lnTo>
                  <a:pt x="1152017" y="448564"/>
                </a:lnTo>
                <a:lnTo>
                  <a:pt x="1152144" y="448564"/>
                </a:lnTo>
                <a:lnTo>
                  <a:pt x="2093302" y="812266"/>
                </a:lnTo>
                <a:lnTo>
                  <a:pt x="966851" y="1220343"/>
                </a:lnTo>
                <a:lnTo>
                  <a:pt x="966978" y="1220343"/>
                </a:lnTo>
                <a:lnTo>
                  <a:pt x="683260" y="1318895"/>
                </a:lnTo>
                <a:lnTo>
                  <a:pt x="683387" y="1318895"/>
                </a:lnTo>
                <a:lnTo>
                  <a:pt x="450977" y="1397508"/>
                </a:lnTo>
                <a:lnTo>
                  <a:pt x="451104" y="1397508"/>
                </a:lnTo>
                <a:lnTo>
                  <a:pt x="281940" y="1451356"/>
                </a:lnTo>
                <a:lnTo>
                  <a:pt x="282067" y="1451356"/>
                </a:lnTo>
                <a:lnTo>
                  <a:pt x="161798" y="1487805"/>
                </a:lnTo>
                <a:lnTo>
                  <a:pt x="162179" y="1487678"/>
                </a:lnTo>
                <a:lnTo>
                  <a:pt x="161683" y="1487805"/>
                </a:lnTo>
                <a:lnTo>
                  <a:pt x="80645" y="1508760"/>
                </a:lnTo>
                <a:lnTo>
                  <a:pt x="80137" y="1508887"/>
                </a:lnTo>
                <a:lnTo>
                  <a:pt x="80530" y="1508785"/>
                </a:lnTo>
                <a:lnTo>
                  <a:pt x="80060" y="1508887"/>
                </a:lnTo>
                <a:lnTo>
                  <a:pt x="57467" y="1513801"/>
                </a:lnTo>
                <a:lnTo>
                  <a:pt x="58039" y="1513713"/>
                </a:lnTo>
                <a:lnTo>
                  <a:pt x="57277" y="1513840"/>
                </a:lnTo>
                <a:lnTo>
                  <a:pt x="57467" y="1513801"/>
                </a:lnTo>
                <a:lnTo>
                  <a:pt x="57175" y="1513840"/>
                </a:lnTo>
                <a:lnTo>
                  <a:pt x="46101" y="1515491"/>
                </a:lnTo>
                <a:lnTo>
                  <a:pt x="46482" y="1515364"/>
                </a:lnTo>
                <a:lnTo>
                  <a:pt x="34544" y="1516888"/>
                </a:lnTo>
                <a:lnTo>
                  <a:pt x="35306" y="1516761"/>
                </a:lnTo>
                <a:lnTo>
                  <a:pt x="23495" y="1517523"/>
                </a:lnTo>
                <a:lnTo>
                  <a:pt x="5461" y="1517523"/>
                </a:lnTo>
                <a:lnTo>
                  <a:pt x="0" y="1522984"/>
                </a:lnTo>
                <a:lnTo>
                  <a:pt x="0" y="1536700"/>
                </a:lnTo>
                <a:lnTo>
                  <a:pt x="5461" y="1542288"/>
                </a:lnTo>
                <a:lnTo>
                  <a:pt x="24257" y="1542288"/>
                </a:lnTo>
                <a:lnTo>
                  <a:pt x="24892" y="1542161"/>
                </a:lnTo>
                <a:lnTo>
                  <a:pt x="36830" y="1541526"/>
                </a:lnTo>
                <a:lnTo>
                  <a:pt x="37592" y="1541399"/>
                </a:lnTo>
                <a:lnTo>
                  <a:pt x="49403" y="1540002"/>
                </a:lnTo>
                <a:lnTo>
                  <a:pt x="49784" y="1539875"/>
                </a:lnTo>
                <a:lnTo>
                  <a:pt x="62484" y="1537970"/>
                </a:lnTo>
                <a:lnTo>
                  <a:pt x="85852" y="1533017"/>
                </a:lnTo>
                <a:lnTo>
                  <a:pt x="147891" y="1516888"/>
                </a:lnTo>
                <a:lnTo>
                  <a:pt x="153263" y="1515491"/>
                </a:lnTo>
                <a:lnTo>
                  <a:pt x="160108" y="1513713"/>
                </a:lnTo>
                <a:lnTo>
                  <a:pt x="168910" y="1511427"/>
                </a:lnTo>
                <a:lnTo>
                  <a:pt x="177584" y="1508760"/>
                </a:lnTo>
                <a:lnTo>
                  <a:pt x="289166" y="1474470"/>
                </a:lnTo>
                <a:lnTo>
                  <a:pt x="289433" y="1474343"/>
                </a:lnTo>
                <a:lnTo>
                  <a:pt x="457835" y="1418082"/>
                </a:lnTo>
                <a:lnTo>
                  <a:pt x="457962" y="1418082"/>
                </a:lnTo>
                <a:lnTo>
                  <a:pt x="689991" y="1338326"/>
                </a:lnTo>
                <a:lnTo>
                  <a:pt x="689991" y="1338199"/>
                </a:lnTo>
                <a:lnTo>
                  <a:pt x="972947" y="1237488"/>
                </a:lnTo>
                <a:lnTo>
                  <a:pt x="973074" y="1237488"/>
                </a:lnTo>
                <a:lnTo>
                  <a:pt x="1545590" y="1027430"/>
                </a:lnTo>
                <a:lnTo>
                  <a:pt x="1545717" y="1027430"/>
                </a:lnTo>
                <a:lnTo>
                  <a:pt x="1957070" y="875157"/>
                </a:lnTo>
                <a:lnTo>
                  <a:pt x="2112302" y="819607"/>
                </a:lnTo>
                <a:lnTo>
                  <a:pt x="2167001" y="840740"/>
                </a:lnTo>
                <a:lnTo>
                  <a:pt x="2167128" y="840740"/>
                </a:lnTo>
                <a:lnTo>
                  <a:pt x="3268472" y="1243965"/>
                </a:lnTo>
                <a:lnTo>
                  <a:pt x="3268599" y="1243965"/>
                </a:lnTo>
                <a:lnTo>
                  <a:pt x="3456940" y="1307719"/>
                </a:lnTo>
                <a:lnTo>
                  <a:pt x="3596640" y="1352550"/>
                </a:lnTo>
                <a:lnTo>
                  <a:pt x="3596767" y="1352550"/>
                </a:lnTo>
                <a:lnTo>
                  <a:pt x="3692271" y="1381252"/>
                </a:lnTo>
                <a:lnTo>
                  <a:pt x="3692525" y="1381252"/>
                </a:lnTo>
                <a:lnTo>
                  <a:pt x="3700780" y="1383538"/>
                </a:lnTo>
                <a:lnTo>
                  <a:pt x="3787521" y="1406398"/>
                </a:lnTo>
                <a:lnTo>
                  <a:pt x="3787775" y="1406525"/>
                </a:lnTo>
                <a:lnTo>
                  <a:pt x="3792728" y="1407668"/>
                </a:lnTo>
                <a:lnTo>
                  <a:pt x="3792093" y="1407541"/>
                </a:lnTo>
                <a:lnTo>
                  <a:pt x="3793490" y="1407922"/>
                </a:lnTo>
                <a:lnTo>
                  <a:pt x="3794887" y="1408430"/>
                </a:lnTo>
                <a:lnTo>
                  <a:pt x="3793998" y="1408176"/>
                </a:lnTo>
                <a:lnTo>
                  <a:pt x="3795014" y="1408557"/>
                </a:lnTo>
                <a:lnTo>
                  <a:pt x="3805174" y="1410716"/>
                </a:lnTo>
                <a:lnTo>
                  <a:pt x="3806571" y="1410716"/>
                </a:lnTo>
                <a:lnTo>
                  <a:pt x="3807968" y="1410843"/>
                </a:lnTo>
                <a:lnTo>
                  <a:pt x="3810381" y="1410843"/>
                </a:lnTo>
                <a:lnTo>
                  <a:pt x="3813302" y="1410335"/>
                </a:lnTo>
                <a:lnTo>
                  <a:pt x="3813683" y="1410208"/>
                </a:lnTo>
                <a:lnTo>
                  <a:pt x="3816604" y="1409573"/>
                </a:lnTo>
                <a:lnTo>
                  <a:pt x="3819779" y="1408938"/>
                </a:lnTo>
                <a:lnTo>
                  <a:pt x="3820414" y="1408430"/>
                </a:lnTo>
                <a:lnTo>
                  <a:pt x="3821366" y="1407668"/>
                </a:lnTo>
                <a:lnTo>
                  <a:pt x="3822319" y="1406906"/>
                </a:lnTo>
                <a:lnTo>
                  <a:pt x="3823716" y="1403985"/>
                </a:lnTo>
                <a:lnTo>
                  <a:pt x="3824859" y="1401445"/>
                </a:lnTo>
                <a:lnTo>
                  <a:pt x="3826510" y="1398016"/>
                </a:lnTo>
                <a:close/>
              </a:path>
            </a:pathLst>
          </a:custGeom>
          <a:solidFill>
            <a:srgbClr val="E712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174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130422"/>
            <a:ext cx="2840990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VM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MANAGED </a:t>
            </a: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IDENTITY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175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411349"/>
            <a:ext cx="186690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VM</a:t>
            </a:r>
            <a:r>
              <a:rPr dirty="0" sz="1700" spc="-3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Managed</a:t>
            </a:r>
            <a:r>
              <a:rPr dirty="0" sz="1700" spc="30">
                <a:solidFill>
                  <a:srgbClr val="000000"/>
                </a:solidFill>
              </a:rPr>
              <a:t> </a:t>
            </a:r>
            <a:r>
              <a:rPr dirty="0" sz="1700" spc="-25">
                <a:solidFill>
                  <a:srgbClr val="000000"/>
                </a:solidFill>
              </a:rPr>
              <a:t>ID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672638"/>
            <a:ext cx="4389755" cy="1717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73480">
              <a:lnSpc>
                <a:spcPct val="1480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VMs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could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have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ID </a:t>
            </a:r>
            <a:r>
              <a:rPr dirty="0" sz="1500">
                <a:latin typeface="Arial"/>
                <a:cs typeface="Arial"/>
              </a:rPr>
              <a:t>System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assigned: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tied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User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assigned: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multiple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Could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have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higher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privileges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retrieve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token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794759" y="423672"/>
            <a:ext cx="4602480" cy="5876925"/>
            <a:chOff x="3794759" y="423672"/>
            <a:chExt cx="4602480" cy="58769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59" y="423672"/>
              <a:ext cx="4602480" cy="587654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4759" y="1426463"/>
              <a:ext cx="360438" cy="7109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7103" y="1426463"/>
              <a:ext cx="360438" cy="710946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071" y="2913888"/>
            <a:ext cx="11801856" cy="1030224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7263" y="2301239"/>
            <a:ext cx="11777980" cy="2258695"/>
            <a:chOff x="207263" y="2301239"/>
            <a:chExt cx="11777980" cy="22586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263" y="2301239"/>
              <a:ext cx="11777472" cy="225856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4487" y="4053827"/>
              <a:ext cx="710958" cy="36043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7128" y="3925811"/>
              <a:ext cx="710945" cy="36043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130422"/>
            <a:ext cx="2207895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VM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75" b="1">
                <a:solidFill>
                  <a:srgbClr val="FFFFFF"/>
                </a:solidFill>
                <a:latin typeface="Arial Black"/>
                <a:cs typeface="Arial Black"/>
              </a:rPr>
              <a:t>TOKEN </a:t>
            </a: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REQUEST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954455"/>
            <a:ext cx="1604645" cy="1086485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 marR="5080">
              <a:lnSpc>
                <a:spcPct val="145400"/>
              </a:lnSpc>
              <a:spcBef>
                <a:spcPts val="145"/>
              </a:spcBef>
            </a:pPr>
            <a:r>
              <a:rPr dirty="0" sz="1700" spc="-10" b="1">
                <a:latin typeface="Arial Black"/>
                <a:cs typeface="Arial Black"/>
              </a:rPr>
              <a:t>Prerequisites </a:t>
            </a:r>
            <a:r>
              <a:rPr dirty="0" sz="1500">
                <a:latin typeface="Arial"/>
                <a:cs typeface="Arial"/>
              </a:rPr>
              <a:t>VM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(obviously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☺)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Identity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4823" y="1925827"/>
            <a:ext cx="864869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30">
                <a:solidFill>
                  <a:srgbClr val="000000"/>
                </a:solidFill>
              </a:rPr>
              <a:t>Tokens</a:t>
            </a:r>
            <a:endParaRPr sz="1700"/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186067"/>
            <a:ext cx="4459605" cy="104140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Bearer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token.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with: </a:t>
            </a:r>
            <a:r>
              <a:rPr dirty="0" sz="1500" spc="-40">
                <a:latin typeface="Arial"/>
                <a:cs typeface="Arial"/>
              </a:rPr>
              <a:t>HTTP,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PS,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curl,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Manager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Key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Vault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179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6152" y="2438400"/>
            <a:ext cx="9759696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26752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AZURE</a:t>
            </a:r>
            <a:r>
              <a:rPr dirty="0" sz="2700" spc="26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85" b="1">
                <a:solidFill>
                  <a:srgbClr val="FFFFFF"/>
                </a:solidFill>
                <a:latin typeface="Arial Black"/>
                <a:cs typeface="Arial Black"/>
              </a:rPr>
              <a:t>ADDS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19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625293"/>
            <a:ext cx="143192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Azure</a:t>
            </a:r>
            <a:r>
              <a:rPr dirty="0" sz="1700" spc="-15">
                <a:solidFill>
                  <a:srgbClr val="000000"/>
                </a:solidFill>
              </a:rPr>
              <a:t> </a:t>
            </a:r>
            <a:r>
              <a:rPr dirty="0" sz="1700" spc="-20">
                <a:solidFill>
                  <a:srgbClr val="000000"/>
                </a:solidFill>
              </a:rPr>
              <a:t>ADDS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886887"/>
            <a:ext cx="4227195" cy="1717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80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Allows for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Kerberos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NTLM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cloud </a:t>
            </a:r>
            <a:r>
              <a:rPr dirty="0" sz="1500">
                <a:latin typeface="Arial"/>
                <a:cs typeface="Arial"/>
              </a:rPr>
              <a:t>Like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on-prem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but</a:t>
            </a:r>
            <a:r>
              <a:rPr dirty="0" sz="1500" spc="-10">
                <a:latin typeface="Arial"/>
                <a:cs typeface="Arial"/>
              </a:rPr>
              <a:t> limited</a:t>
            </a:r>
            <a:endParaRPr sz="1500">
              <a:latin typeface="Arial"/>
              <a:cs typeface="Arial"/>
            </a:endParaRPr>
          </a:p>
          <a:p>
            <a:pPr marL="12700" marR="1021715">
              <a:lnSpc>
                <a:spcPct val="148000"/>
              </a:lnSpc>
              <a:spcBef>
                <a:spcPts val="5"/>
              </a:spcBef>
            </a:pPr>
            <a:r>
              <a:rPr dirty="0" sz="1500">
                <a:latin typeface="Arial"/>
                <a:cs typeface="Arial"/>
              </a:rPr>
              <a:t>It’s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Microsoft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environment </a:t>
            </a:r>
            <a:r>
              <a:rPr dirty="0" sz="1500">
                <a:latin typeface="Arial"/>
                <a:cs typeface="Arial"/>
              </a:rPr>
              <a:t>NOT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extension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on-</a:t>
            </a:r>
            <a:r>
              <a:rPr dirty="0" sz="1500" spc="-10">
                <a:latin typeface="Arial"/>
                <a:cs typeface="Arial"/>
              </a:rPr>
              <a:t>prem</a:t>
            </a:r>
            <a:r>
              <a:rPr dirty="0" sz="1500" spc="-12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AD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No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GPO,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no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domain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admin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500450"/>
            <a:ext cx="105727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85" b="1">
                <a:solidFill>
                  <a:srgbClr val="FFFFFF"/>
                </a:solidFill>
                <a:latin typeface="Arial Black"/>
                <a:cs typeface="Arial Black"/>
              </a:rPr>
              <a:t>IMDS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630551"/>
            <a:ext cx="396049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Azure</a:t>
            </a:r>
            <a:r>
              <a:rPr dirty="0" sz="1700" spc="-4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Instance</a:t>
            </a:r>
            <a:r>
              <a:rPr dirty="0" sz="1700" spc="-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Metadata</a:t>
            </a:r>
            <a:r>
              <a:rPr dirty="0" sz="1700" spc="-5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Service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890790"/>
            <a:ext cx="4974590" cy="165481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Provides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information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about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currently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running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VM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instances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Available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running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instances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virtual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machines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REST</a:t>
            </a:r>
            <a:r>
              <a:rPr dirty="0" sz="1500" spc="-1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API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that's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available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20">
                <a:latin typeface="Arial"/>
                <a:cs typeface="Arial"/>
              </a:rPr>
              <a:t> well-</a:t>
            </a:r>
            <a:r>
              <a:rPr dirty="0" sz="1500">
                <a:latin typeface="Arial"/>
                <a:cs typeface="Arial"/>
              </a:rPr>
              <a:t>known,</a:t>
            </a:r>
            <a:r>
              <a:rPr dirty="0" sz="1500" spc="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non-</a:t>
            </a:r>
            <a:r>
              <a:rPr dirty="0" sz="1500">
                <a:latin typeface="Arial"/>
                <a:cs typeface="Arial"/>
              </a:rPr>
              <a:t>routable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IP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1500">
                <a:latin typeface="Arial"/>
                <a:cs typeface="Arial"/>
              </a:rPr>
              <a:t>address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(169.254.169.254)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500">
                <a:latin typeface="Arial"/>
                <a:cs typeface="Arial"/>
              </a:rPr>
              <a:t>Only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accessibly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from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within</a:t>
            </a:r>
            <a:r>
              <a:rPr dirty="0" sz="1500" spc="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VM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181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84503" y="2526792"/>
            <a:ext cx="10223500" cy="1804670"/>
            <a:chOff x="984503" y="2526792"/>
            <a:chExt cx="10223500" cy="18046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2526792"/>
              <a:ext cx="10222992" cy="180441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248656" y="3203448"/>
              <a:ext cx="2819400" cy="274320"/>
            </a:xfrm>
            <a:custGeom>
              <a:avLst/>
              <a:gdLst/>
              <a:ahLst/>
              <a:cxnLst/>
              <a:rect l="l" t="t" r="r" b="b"/>
              <a:pathLst>
                <a:path w="2819400" h="274320">
                  <a:moveTo>
                    <a:pt x="2819400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2819400" y="274320"/>
                  </a:lnTo>
                  <a:lnTo>
                    <a:pt x="2819400" y="0"/>
                  </a:lnTo>
                  <a:close/>
                </a:path>
              </a:pathLst>
            </a:custGeom>
            <a:solidFill>
              <a:srgbClr val="C00000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2879" y="1325880"/>
            <a:ext cx="11826240" cy="4011295"/>
            <a:chOff x="182879" y="1325880"/>
            <a:chExt cx="11826240" cy="4011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79" y="1325880"/>
              <a:ext cx="11826240" cy="401116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62711" y="2414016"/>
              <a:ext cx="9923145" cy="2493645"/>
            </a:xfrm>
            <a:custGeom>
              <a:avLst/>
              <a:gdLst/>
              <a:ahLst/>
              <a:cxnLst/>
              <a:rect l="l" t="t" r="r" b="b"/>
              <a:pathLst>
                <a:path w="9923145" h="2493645">
                  <a:moveTo>
                    <a:pt x="0" y="0"/>
                  </a:moveTo>
                  <a:lnTo>
                    <a:pt x="1199515" y="0"/>
                  </a:lnTo>
                </a:path>
                <a:path w="9923145" h="2493645">
                  <a:moveTo>
                    <a:pt x="8884920" y="2493264"/>
                  </a:moveTo>
                  <a:lnTo>
                    <a:pt x="9922891" y="2493264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415" y="408431"/>
            <a:ext cx="11631168" cy="302056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415" y="3925823"/>
            <a:ext cx="11631168" cy="1344167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2009" y="2408936"/>
            <a:ext cx="516826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2135" algn="l"/>
                <a:tab pos="1086485" algn="l"/>
                <a:tab pos="2051050" algn="l"/>
                <a:tab pos="2733040" algn="l"/>
                <a:tab pos="3253104" algn="l"/>
                <a:tab pos="4143375" algn="l"/>
              </a:tabLst>
            </a:pPr>
            <a:r>
              <a:rPr dirty="0" sz="1700" b="0">
                <a:latin typeface="Arial"/>
                <a:cs typeface="Arial"/>
              </a:rPr>
              <a:t>G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k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s</a:t>
            </a:r>
            <a:r>
              <a:rPr dirty="0" sz="1700" b="0">
                <a:latin typeface="Arial"/>
                <a:cs typeface="Arial"/>
              </a:rPr>
              <a:t>	f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m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1700" spc="-1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700" spc="-1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6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b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k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2973070"/>
            <a:ext cx="642620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31010" algn="l"/>
                <a:tab pos="2257425" algn="l"/>
                <a:tab pos="2902585" algn="l"/>
                <a:tab pos="4643120" algn="l"/>
                <a:tab pos="5215255" algn="l"/>
                <a:tab pos="58026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K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2009" y="3537330"/>
            <a:ext cx="6839584" cy="544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402590" algn="l"/>
                <a:tab pos="608965" algn="l"/>
                <a:tab pos="1122680" algn="l"/>
                <a:tab pos="1607185" algn="l"/>
                <a:tab pos="2060575" algn="l"/>
                <a:tab pos="2860675" algn="l"/>
                <a:tab pos="3679190" algn="l"/>
                <a:tab pos="4034790" algn="l"/>
                <a:tab pos="4780280" algn="l"/>
                <a:tab pos="5181600" algn="l"/>
                <a:tab pos="569595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dirty="0" sz="1700" spc="-1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	a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1700" spc="-1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	s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52009" y="4360545"/>
            <a:ext cx="453326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7080" algn="l"/>
                <a:tab pos="1290320" algn="l"/>
                <a:tab pos="195389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59" y="2042160"/>
            <a:ext cx="11308080" cy="116738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59" y="594359"/>
            <a:ext cx="11308080" cy="6766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959" y="3977640"/>
            <a:ext cx="11308080" cy="85039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2009" y="1371676"/>
            <a:ext cx="6588759" cy="54546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4980" algn="l"/>
                <a:tab pos="3938904" algn="l"/>
                <a:tab pos="6449060" algn="l"/>
              </a:tabLst>
            </a:pPr>
            <a:r>
              <a:rPr dirty="0" sz="1700" b="0">
                <a:latin typeface="Arial"/>
                <a:cs typeface="Arial"/>
              </a:rPr>
              <a:t>G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o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4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44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20" b="0">
                <a:latin typeface="Arial"/>
                <a:cs typeface="Arial"/>
              </a:rPr>
              <a:t>  </a:t>
            </a:r>
            <a:r>
              <a:rPr dirty="0" sz="1700" spc="-50" b="0">
                <a:latin typeface="Arial"/>
                <a:cs typeface="Arial"/>
              </a:rPr>
              <a:t>&gt;</a:t>
            </a:r>
            <a:r>
              <a:rPr dirty="0" sz="1700" b="0">
                <a:latin typeface="Arial"/>
                <a:cs typeface="Arial"/>
              </a:rPr>
              <a:t>	V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-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-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</a:t>
            </a:r>
            <a:r>
              <a:rPr dirty="0" sz="1700" spc="-50" b="0">
                <a:latin typeface="Arial"/>
                <a:cs typeface="Arial"/>
              </a:rPr>
              <a:t>&gt;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87475" algn="l"/>
                <a:tab pos="1649730" algn="l"/>
                <a:tab pos="2623185" algn="l"/>
                <a:tab pos="2881630" algn="l"/>
              </a:tabLst>
            </a:pP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b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k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s</a:t>
            </a:r>
            <a:r>
              <a:rPr dirty="0" sz="1700" b="0">
                <a:latin typeface="Arial"/>
                <a:cs typeface="Arial"/>
              </a:rPr>
              <a:t>	</a:t>
            </a:r>
            <a:r>
              <a:rPr dirty="0" sz="1700" spc="-50" b="0">
                <a:latin typeface="Arial"/>
                <a:cs typeface="Arial"/>
              </a:rPr>
              <a:t>&gt;</a:t>
            </a:r>
            <a:r>
              <a:rPr dirty="0" sz="1700" b="0">
                <a:latin typeface="Arial"/>
                <a:cs typeface="Arial"/>
              </a:rPr>
              <a:t>	C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</a:t>
            </a:r>
            <a:r>
              <a:rPr dirty="0" sz="1700" spc="-50" b="0">
                <a:latin typeface="Arial"/>
                <a:cs typeface="Arial"/>
              </a:rPr>
              <a:t>a</a:t>
            </a:r>
            <a:r>
              <a:rPr dirty="0" sz="1700" b="0">
                <a:latin typeface="Arial"/>
                <a:cs typeface="Arial"/>
              </a:rPr>
              <a:t>	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b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k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2195576"/>
            <a:ext cx="6191250" cy="849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41425" algn="l"/>
                <a:tab pos="1901825" algn="l"/>
                <a:tab pos="4737100" algn="l"/>
                <a:tab pos="57988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5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855344" algn="l"/>
                <a:tab pos="1365885" algn="l"/>
                <a:tab pos="2087245" algn="l"/>
                <a:tab pos="2348865" algn="l"/>
                <a:tab pos="3091180" algn="l"/>
                <a:tab pos="335280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2009" y="3323589"/>
            <a:ext cx="417766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4980" algn="l"/>
                <a:tab pos="1181100" algn="l"/>
                <a:tab pos="1536700" algn="l"/>
                <a:tab pos="2684145" algn="l"/>
                <a:tab pos="325564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52009" y="3887851"/>
            <a:ext cx="7252334" cy="1468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0465" algn="l"/>
                <a:tab pos="18529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49400"/>
              </a:lnSpc>
              <a:spcBef>
                <a:spcPts val="1180"/>
              </a:spcBef>
              <a:tabLst>
                <a:tab pos="757555" algn="l"/>
                <a:tab pos="779145" algn="l"/>
                <a:tab pos="1293495" algn="l"/>
                <a:tab pos="1685925" algn="l"/>
                <a:tab pos="2002155" algn="l"/>
                <a:tab pos="2232660" algn="l"/>
                <a:tab pos="2649855" algn="l"/>
                <a:tab pos="2930525" algn="l"/>
                <a:tab pos="3258820" algn="l"/>
                <a:tab pos="3635375" algn="l"/>
                <a:tab pos="4246880" algn="l"/>
                <a:tab pos="4648835" algn="l"/>
                <a:tab pos="5235575" algn="l"/>
                <a:tab pos="5357495" algn="l"/>
                <a:tab pos="5868670" algn="l"/>
                <a:tab pos="6029960" algn="l"/>
                <a:tab pos="6334125" algn="l"/>
                <a:tab pos="658939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o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f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87375" algn="l"/>
                <a:tab pos="1146810" algn="l"/>
                <a:tab pos="1661160" algn="l"/>
                <a:tab pos="2588895" algn="l"/>
                <a:tab pos="3051175" algn="l"/>
                <a:tab pos="35648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93800" y="3368116"/>
            <a:ext cx="282384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90" b="1">
                <a:solidFill>
                  <a:srgbClr val="FFFFFF"/>
                </a:solidFill>
                <a:latin typeface="Arial Black"/>
                <a:cs typeface="Arial Black"/>
              </a:rPr>
              <a:t>DIY</a:t>
            </a:r>
            <a:r>
              <a:rPr dirty="0" sz="2900" spc="27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492" y="3421202"/>
            <a:ext cx="17735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STORY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1915515"/>
            <a:ext cx="4686935" cy="301752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Enumerate</a:t>
            </a:r>
            <a:endParaRPr sz="1700">
              <a:latin typeface="Arial Black"/>
              <a:cs typeface="Arial Black"/>
            </a:endParaRPr>
          </a:p>
          <a:p>
            <a:pPr marL="12700" marR="279400">
              <a:lnSpc>
                <a:spcPts val="2950"/>
              </a:lnSpc>
              <a:spcBef>
                <a:spcPts val="229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Initial</a:t>
            </a:r>
            <a:r>
              <a:rPr dirty="0" sz="1700" spc="-9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Access</a:t>
            </a:r>
            <a:r>
              <a:rPr dirty="0" sz="1700" spc="2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4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Password</a:t>
            </a:r>
            <a:r>
              <a:rPr dirty="0" sz="1700" spc="-5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Spray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Defense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bypass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4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Conditional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Access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Persistence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Guest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20" b="1">
                <a:solidFill>
                  <a:srgbClr val="6FAC46"/>
                </a:solidFill>
                <a:latin typeface="Arial Black"/>
                <a:cs typeface="Arial Black"/>
              </a:rPr>
              <a:t>user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4400"/>
              </a:lnSpc>
              <a:spcBef>
                <a:spcPts val="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Dynamic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Groups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Escalation</a:t>
            </a:r>
            <a:r>
              <a:rPr dirty="0" sz="1700" spc="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Runbooks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Managed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 Identity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Key</a:t>
            </a:r>
            <a:r>
              <a:rPr dirty="0" sz="1700" spc="-4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Vaults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01875">
              <a:lnSpc>
                <a:spcPct val="100000"/>
              </a:lnSpc>
              <a:spcBef>
                <a:spcPts val="100"/>
              </a:spcBef>
            </a:pPr>
            <a:r>
              <a:rPr dirty="0" spc="85"/>
              <a:t>KEY</a:t>
            </a:r>
            <a:r>
              <a:rPr dirty="0" spc="315"/>
              <a:t> </a:t>
            </a:r>
            <a:r>
              <a:rPr dirty="0" spc="-10"/>
              <a:t>VAULTS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1023854" y="6466433"/>
            <a:ext cx="2540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189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500450"/>
            <a:ext cx="260794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KEY</a:t>
            </a:r>
            <a:r>
              <a:rPr dirty="0" sz="2700" spc="28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40" b="1">
                <a:solidFill>
                  <a:srgbClr val="FFFFFF"/>
                </a:solidFill>
                <a:latin typeface="Arial Black"/>
                <a:cs typeface="Arial Black"/>
              </a:rPr>
              <a:t>VAULTS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190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971926"/>
            <a:ext cx="941069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000000"/>
                </a:solidFill>
              </a:rPr>
              <a:t>Secrets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232582"/>
            <a:ext cx="5753735" cy="1315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89000">
              <a:lnSpc>
                <a:spcPct val="1481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Used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keys,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secrets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and/or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certs </a:t>
            </a:r>
            <a:r>
              <a:rPr dirty="0" sz="1500">
                <a:latin typeface="Arial"/>
                <a:cs typeface="Arial"/>
              </a:rPr>
              <a:t>Secrets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protected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by</a:t>
            </a:r>
            <a:r>
              <a:rPr dirty="0" sz="1500" spc="-1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Policies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 </a:t>
            </a:r>
            <a:r>
              <a:rPr dirty="0" sz="1500" spc="-20">
                <a:latin typeface="Arial"/>
                <a:cs typeface="Arial"/>
              </a:rPr>
              <a:t>RBAC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Policies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abused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by</a:t>
            </a:r>
            <a:r>
              <a:rPr dirty="0" sz="1500" spc="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Contributor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self-</a:t>
            </a:r>
            <a:r>
              <a:rPr dirty="0" sz="1500" spc="-10">
                <a:latin typeface="Arial"/>
                <a:cs typeface="Arial"/>
              </a:rPr>
              <a:t>permit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reading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500" spc="-10">
                <a:latin typeface="Arial"/>
                <a:cs typeface="Arial"/>
              </a:rPr>
              <a:t>secrets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885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AZURE</a:t>
            </a:r>
            <a:r>
              <a:rPr dirty="0" spc="325"/>
              <a:t> </a:t>
            </a:r>
            <a:r>
              <a:rPr dirty="0" spc="95"/>
              <a:t>IMPORTANT</a:t>
            </a:r>
            <a:r>
              <a:rPr dirty="0" spc="350"/>
              <a:t> </a:t>
            </a:r>
            <a:r>
              <a:rPr dirty="0" spc="105"/>
              <a:t>CONCEPTS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1100054" y="6466433"/>
            <a:ext cx="1778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20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130422"/>
            <a:ext cx="1951989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ACCESS </a:t>
            </a: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POLICIES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191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922854"/>
            <a:ext cx="189230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Access</a:t>
            </a:r>
            <a:r>
              <a:rPr dirty="0" sz="1700" spc="-4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Policies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184797"/>
            <a:ext cx="4424045" cy="104076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500">
                <a:latin typeface="Arial"/>
                <a:cs typeface="Arial"/>
              </a:rPr>
              <a:t>Determines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what actions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Security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Principal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do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No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longer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recommended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by</a:t>
            </a:r>
            <a:r>
              <a:rPr dirty="0" sz="1500" spc="-10">
                <a:latin typeface="Arial"/>
                <a:cs typeface="Arial"/>
              </a:rPr>
              <a:t> Microsoft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But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migrating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RBAC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challenge,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they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stay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42942" y="5271973"/>
            <a:ext cx="3610610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-60">
                <a:solidFill>
                  <a:srgbClr val="FFFFFF"/>
                </a:solidFill>
                <a:latin typeface="Trebuchet MS"/>
                <a:cs typeface="Trebuchet MS"/>
              </a:rPr>
              <a:t>https://docs.microsoft.com/en-</a:t>
            </a:r>
            <a:r>
              <a:rPr dirty="0" sz="900" spc="-65">
                <a:solidFill>
                  <a:srgbClr val="FFFFFF"/>
                </a:solidFill>
                <a:latin typeface="Trebuchet MS"/>
                <a:cs typeface="Trebuchet MS"/>
              </a:rPr>
              <a:t>us/azure/key-</a:t>
            </a:r>
            <a:r>
              <a:rPr dirty="0" sz="900" spc="-60">
                <a:solidFill>
                  <a:srgbClr val="FFFFFF"/>
                </a:solidFill>
                <a:latin typeface="Trebuchet MS"/>
                <a:cs typeface="Trebuchet MS"/>
              </a:rPr>
              <a:t>vault/general/security-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0" y="801623"/>
            <a:ext cx="9936480" cy="15148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7760" y="2910839"/>
            <a:ext cx="10009632" cy="162458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575" y="966216"/>
            <a:ext cx="9070848" cy="4925568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500450"/>
            <a:ext cx="114046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60" b="1">
                <a:solidFill>
                  <a:srgbClr val="FFFFFF"/>
                </a:solidFill>
                <a:latin typeface="Arial Black"/>
                <a:cs typeface="Arial Black"/>
              </a:rPr>
              <a:t>RBAC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971926"/>
            <a:ext cx="170942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More</a:t>
            </a:r>
            <a:r>
              <a:rPr dirty="0" sz="1700" spc="-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Granular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3232582"/>
            <a:ext cx="5158740" cy="1041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82905">
              <a:lnSpc>
                <a:spcPct val="1481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Manage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like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VM,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storage,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SQL,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etc. </a:t>
            </a:r>
            <a:r>
              <a:rPr dirty="0" sz="1500">
                <a:latin typeface="Arial"/>
                <a:cs typeface="Arial"/>
              </a:rPr>
              <a:t>Control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individual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keys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secrets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Roles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assigned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Security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Principals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(example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ID)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194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927" y="1719072"/>
            <a:ext cx="11058144" cy="3419855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91" y="2289048"/>
            <a:ext cx="11710416" cy="2414016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591" y="1827860"/>
            <a:ext cx="10338816" cy="70502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408" y="740663"/>
            <a:ext cx="10241280" cy="7254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66544" y="2983992"/>
            <a:ext cx="3294887" cy="28590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27519" y="2983992"/>
            <a:ext cx="2916935" cy="2859024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335024"/>
            <a:ext cx="9753600" cy="116433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43712" y="3429000"/>
            <a:ext cx="10704830" cy="1167765"/>
            <a:chOff x="743712" y="3429000"/>
            <a:chExt cx="10704830" cy="116776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712" y="3429000"/>
              <a:ext cx="10704576" cy="116738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65632" y="4334255"/>
              <a:ext cx="1487805" cy="121920"/>
            </a:xfrm>
            <a:custGeom>
              <a:avLst/>
              <a:gdLst/>
              <a:ahLst/>
              <a:cxnLst/>
              <a:rect l="l" t="t" r="r" b="b"/>
              <a:pathLst>
                <a:path w="1487805" h="121920">
                  <a:moveTo>
                    <a:pt x="1487424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1487424" y="121920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5632" y="4334255"/>
              <a:ext cx="1487805" cy="121920"/>
            </a:xfrm>
            <a:custGeom>
              <a:avLst/>
              <a:gdLst/>
              <a:ahLst/>
              <a:cxnLst/>
              <a:rect l="l" t="t" r="r" b="b"/>
              <a:pathLst>
                <a:path w="1487805" h="121920">
                  <a:moveTo>
                    <a:pt x="0" y="121920"/>
                  </a:moveTo>
                  <a:lnTo>
                    <a:pt x="1487424" y="121920"/>
                  </a:lnTo>
                  <a:lnTo>
                    <a:pt x="1487424" y="0"/>
                  </a:lnTo>
                  <a:lnTo>
                    <a:pt x="0" y="0"/>
                  </a:lnTo>
                  <a:lnTo>
                    <a:pt x="0" y="12192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2009" y="2785618"/>
            <a:ext cx="509016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8965" algn="l"/>
                <a:tab pos="1122680" algn="l"/>
                <a:tab pos="2388870" algn="l"/>
                <a:tab pos="2778125" algn="l"/>
                <a:tab pos="3134360" algn="l"/>
                <a:tab pos="3645535" algn="l"/>
                <a:tab pos="4390390" algn="l"/>
              </a:tabLst>
            </a:pP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M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g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d</a:t>
            </a:r>
            <a:r>
              <a:rPr dirty="0" sz="1700" b="0">
                <a:latin typeface="Arial"/>
                <a:cs typeface="Arial"/>
              </a:rPr>
              <a:t>	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D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o</a:t>
            </a:r>
            <a:r>
              <a:rPr dirty="0" sz="1700" b="0">
                <a:latin typeface="Arial"/>
                <a:cs typeface="Arial"/>
              </a:rPr>
              <a:t>	g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v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k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3349878"/>
            <a:ext cx="466090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8965" algn="l"/>
                <a:tab pos="1122680" algn="l"/>
                <a:tab pos="1938655" algn="l"/>
                <a:tab pos="39763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2009" y="3914013"/>
            <a:ext cx="5601335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72135" algn="l"/>
                <a:tab pos="1086485" algn="l"/>
                <a:tab pos="1831975" algn="l"/>
                <a:tab pos="3857625" algn="l"/>
                <a:tab pos="43776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1358645"/>
            <a:ext cx="3090545" cy="849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6FAC46"/>
                </a:solidFill>
                <a:latin typeface="Arial"/>
                <a:cs typeface="Arial"/>
              </a:rPr>
              <a:t>Va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137285" algn="l"/>
                <a:tab pos="1399540" algn="l"/>
                <a:tab pos="300037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…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52009" y="2486355"/>
            <a:ext cx="6139815" cy="803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16530" algn="l"/>
                <a:tab pos="331279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5165725" algn="l"/>
                <a:tab pos="572833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50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700" spc="-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?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2009" y="3263849"/>
            <a:ext cx="620712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92860" algn="l"/>
                <a:tab pos="612140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@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{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}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3523615"/>
            <a:ext cx="494284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29180" algn="l"/>
                <a:tab pos="252158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204">
                <a:solidFill>
                  <a:srgbClr val="6FAC46"/>
                </a:solidFill>
                <a:latin typeface="Arial"/>
                <a:cs typeface="Arial"/>
              </a:rPr>
              <a:t>Json 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52009" y="4060316"/>
            <a:ext cx="6139815" cy="1218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45"/>
              </a:lnSpc>
              <a:spcBef>
                <a:spcPts val="100"/>
              </a:spcBef>
              <a:tabLst>
                <a:tab pos="2716530" algn="l"/>
                <a:tab pos="331279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1820"/>
              </a:lnSpc>
              <a:spcBef>
                <a:spcPts val="150"/>
              </a:spcBef>
              <a:tabLst>
                <a:tab pos="5165725" algn="l"/>
                <a:tab pos="572833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50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700" spc="-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?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  <a:p>
            <a:pPr marL="12700" marR="35560">
              <a:lnSpc>
                <a:spcPts val="1820"/>
              </a:lnSpc>
              <a:spcBef>
                <a:spcPts val="35"/>
              </a:spcBef>
              <a:tabLst>
                <a:tab pos="1192530" algn="l"/>
                <a:tab pos="2329180" algn="l"/>
                <a:tab pos="2521585" algn="l"/>
                <a:tab pos="602424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@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{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}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-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204">
                <a:solidFill>
                  <a:srgbClr val="6FAC46"/>
                </a:solidFill>
                <a:latin typeface="Arial"/>
                <a:cs typeface="Arial"/>
              </a:rPr>
              <a:t>Json 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93800" y="2970657"/>
            <a:ext cx="2294255" cy="864869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172212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5" b="1">
                <a:solidFill>
                  <a:srgbClr val="FFFFFF"/>
                </a:solidFill>
                <a:latin typeface="Arial Black"/>
                <a:cs typeface="Arial Black"/>
              </a:rPr>
              <a:t>AGENDA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217804">
              <a:lnSpc>
                <a:spcPct val="100000"/>
              </a:lnSpc>
              <a:spcBef>
                <a:spcPts val="30"/>
              </a:spcBef>
            </a:pPr>
            <a:r>
              <a:rPr dirty="0" sz="700" spc="-5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419405"/>
            <a:ext cx="2362835" cy="226949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1700" spc="-10" b="1">
                <a:latin typeface="Arial Black"/>
                <a:cs typeface="Arial Black"/>
              </a:rPr>
              <a:t>Introduction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700" spc="-10" b="1">
                <a:latin typeface="Arial Black"/>
                <a:cs typeface="Arial Black"/>
              </a:rPr>
              <a:t>Recon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4800"/>
              </a:lnSpc>
            </a:pPr>
            <a:r>
              <a:rPr dirty="0" sz="1700" b="1">
                <a:latin typeface="Arial Black"/>
                <a:cs typeface="Arial Black"/>
              </a:rPr>
              <a:t>Initial</a:t>
            </a:r>
            <a:r>
              <a:rPr dirty="0" sz="1700" spc="-6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access Enumeration Persistence </a:t>
            </a:r>
            <a:r>
              <a:rPr dirty="0" sz="1700" b="1">
                <a:latin typeface="Arial Black"/>
                <a:cs typeface="Arial Black"/>
              </a:rPr>
              <a:t>Privilege</a:t>
            </a:r>
            <a:r>
              <a:rPr dirty="0" sz="1700" spc="-20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escalation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2776903"/>
            <a:ext cx="3606165" cy="10191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700"/>
              </a:lnSpc>
              <a:spcBef>
                <a:spcPts val="95"/>
              </a:spcBef>
            </a:pPr>
            <a:r>
              <a:rPr dirty="0" sz="2700" spc="130"/>
              <a:t>SUBSCRIPTION</a:t>
            </a:r>
            <a:r>
              <a:rPr dirty="0" sz="2700" spc="245"/>
              <a:t> </a:t>
            </a:r>
            <a:r>
              <a:rPr dirty="0" sz="2700" spc="-50"/>
              <a:t>&amp; </a:t>
            </a:r>
            <a:r>
              <a:rPr dirty="0" sz="2700" spc="105"/>
              <a:t>BILLING</a:t>
            </a:r>
            <a:endParaRPr sz="2700"/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21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999734" y="2342633"/>
            <a:ext cx="4941570" cy="747395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700" b="1">
                <a:latin typeface="Arial Black"/>
                <a:cs typeface="Arial Black"/>
              </a:rPr>
              <a:t>Billing</a:t>
            </a:r>
            <a:r>
              <a:rPr dirty="0" sz="1700" spc="-4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Account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agreement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between</a:t>
            </a:r>
            <a:r>
              <a:rPr dirty="0" sz="1500" spc="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you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services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999734" y="3495321"/>
            <a:ext cx="4999355" cy="142621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10" b="1">
                <a:latin typeface="Arial Black"/>
                <a:cs typeface="Arial Black"/>
              </a:rPr>
              <a:t>Subscription</a:t>
            </a:r>
            <a:endParaRPr sz="1700">
              <a:latin typeface="Arial Black"/>
              <a:cs typeface="Arial Black"/>
            </a:endParaRPr>
          </a:p>
          <a:p>
            <a:pPr marL="12700" marR="2315845">
              <a:lnSpc>
                <a:spcPct val="148000"/>
              </a:lnSpc>
              <a:spcBef>
                <a:spcPts val="10"/>
              </a:spcBef>
            </a:pP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grouping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resources </a:t>
            </a:r>
            <a:r>
              <a:rPr dirty="0" sz="1500">
                <a:latin typeface="Arial"/>
                <a:cs typeface="Arial"/>
              </a:rPr>
              <a:t>Payment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method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other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info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 spc="-40">
                <a:latin typeface="Arial"/>
                <a:cs typeface="Arial"/>
              </a:rPr>
              <a:t>You </a:t>
            </a:r>
            <a:r>
              <a:rPr dirty="0" sz="1500">
                <a:latin typeface="Arial"/>
                <a:cs typeface="Arial"/>
              </a:rPr>
              <a:t>could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have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multiple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subscription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your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billing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account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3167252"/>
            <a:ext cx="739267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17295" algn="l"/>
                <a:tab pos="1667510" algn="l"/>
                <a:tab pos="2348865" algn="l"/>
                <a:tab pos="3411220" algn="l"/>
                <a:tab pos="4100829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FAC46"/>
                </a:solidFill>
                <a:latin typeface="Arial"/>
                <a:cs typeface="Arial"/>
              </a:rPr>
              <a:t>by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52009" y="3731514"/>
            <a:ext cx="64782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9540" algn="l"/>
                <a:tab pos="1849755" algn="l"/>
                <a:tab pos="2534285" algn="l"/>
                <a:tab pos="322262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FAC46"/>
                </a:solidFill>
                <a:latin typeface="Arial"/>
                <a:cs typeface="Arial"/>
              </a:rPr>
              <a:t>by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3800" y="3368116"/>
            <a:ext cx="276606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DISCUSSION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492" y="3421202"/>
            <a:ext cx="17735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STORY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1915515"/>
            <a:ext cx="4686935" cy="339217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Enumerate</a:t>
            </a:r>
            <a:endParaRPr sz="1700">
              <a:latin typeface="Arial Black"/>
              <a:cs typeface="Arial Black"/>
            </a:endParaRPr>
          </a:p>
          <a:p>
            <a:pPr marL="12700" marR="279400">
              <a:lnSpc>
                <a:spcPts val="2950"/>
              </a:lnSpc>
              <a:spcBef>
                <a:spcPts val="229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Initial</a:t>
            </a:r>
            <a:r>
              <a:rPr dirty="0" sz="1700" spc="-9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Access</a:t>
            </a:r>
            <a:r>
              <a:rPr dirty="0" sz="1700" spc="2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4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Password</a:t>
            </a:r>
            <a:r>
              <a:rPr dirty="0" sz="1700" spc="-5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Spray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Defense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bypass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4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Conditional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Access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Persistence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Guest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20" b="1">
                <a:solidFill>
                  <a:srgbClr val="6FAC46"/>
                </a:solidFill>
                <a:latin typeface="Arial Black"/>
                <a:cs typeface="Arial Black"/>
              </a:rPr>
              <a:t>user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4400"/>
              </a:lnSpc>
              <a:spcBef>
                <a:spcPts val="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Dynamic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Groups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Escalation</a:t>
            </a:r>
            <a:r>
              <a:rPr dirty="0" sz="1700" spc="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Runbooks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Managed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 Identity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Escalation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Key</a:t>
            </a:r>
            <a:r>
              <a:rPr dirty="0" sz="1700" spc="-4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Vaults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1700" spc="-8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1700" spc="-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continued…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492" y="3421202"/>
            <a:ext cx="17735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STORY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2669895"/>
            <a:ext cx="1962150" cy="189483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44200"/>
              </a:lnSpc>
              <a:spcBef>
                <a:spcPts val="8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Key</a:t>
            </a:r>
            <a:r>
              <a:rPr dirty="0" sz="1700" spc="-5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vault</a:t>
            </a:r>
            <a:r>
              <a:rPr dirty="0" sz="1700" spc="-5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secret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Azure</a:t>
            </a:r>
            <a:r>
              <a:rPr dirty="0" sz="1700" spc="-5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Web</a:t>
            </a:r>
            <a:r>
              <a:rPr dirty="0" sz="1700" spc="-2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25" b="1">
                <a:solidFill>
                  <a:srgbClr val="FFFFFF"/>
                </a:solidFill>
                <a:latin typeface="Arial Black"/>
                <a:cs typeface="Arial Black"/>
              </a:rPr>
              <a:t>app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ACR</a:t>
            </a:r>
            <a:r>
              <a:rPr dirty="0" sz="1700" spc="-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20" b="1">
                <a:solidFill>
                  <a:srgbClr val="FFFFFF"/>
                </a:solidFill>
                <a:latin typeface="Arial Black"/>
                <a:cs typeface="Arial Black"/>
              </a:rPr>
              <a:t>pull</a:t>
            </a:r>
            <a:endParaRPr sz="1700">
              <a:latin typeface="Arial Black"/>
              <a:cs typeface="Arial Black"/>
            </a:endParaRPr>
          </a:p>
          <a:p>
            <a:pPr marL="12700" marR="16510">
              <a:lnSpc>
                <a:spcPct val="144700"/>
              </a:lnSpc>
              <a:spcBef>
                <a:spcPts val="5"/>
              </a:spcBef>
            </a:pP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Docker</a:t>
            </a:r>
            <a:r>
              <a:rPr dirty="0" sz="1700" spc="-10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inspect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App</a:t>
            </a:r>
            <a:r>
              <a:rPr dirty="0" sz="1700" spc="2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registration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19835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AZURE</a:t>
            </a:r>
            <a:r>
              <a:rPr dirty="0" spc="315"/>
              <a:t> </a:t>
            </a:r>
            <a:r>
              <a:rPr dirty="0" spc="85"/>
              <a:t>APP</a:t>
            </a:r>
            <a:r>
              <a:rPr dirty="0" spc="330"/>
              <a:t> </a:t>
            </a:r>
            <a:r>
              <a:rPr dirty="0" spc="95"/>
              <a:t>SERVICES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1023854" y="6466433"/>
            <a:ext cx="2540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204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500450"/>
            <a:ext cx="303593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APP</a:t>
            </a:r>
            <a:r>
              <a:rPr dirty="0" sz="2700" spc="2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SERVICES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205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939237"/>
            <a:ext cx="144907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000000"/>
                </a:solidFill>
              </a:rPr>
              <a:t>HTTP-based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201307"/>
            <a:ext cx="5384165" cy="137858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500">
                <a:latin typeface="Arial"/>
                <a:cs typeface="Arial"/>
              </a:rPr>
              <a:t>Host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web</a:t>
            </a:r>
            <a:r>
              <a:rPr dirty="0" sz="1500" spc="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apps,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REST</a:t>
            </a:r>
            <a:r>
              <a:rPr dirty="0" sz="1500" spc="-1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API,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mobile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back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ends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30">
                <a:latin typeface="Arial"/>
                <a:cs typeface="Arial"/>
              </a:rPr>
              <a:t>.NET,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.NET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Core,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Java,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Ruby,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Node.js,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 spc="-50">
                <a:latin typeface="Arial"/>
                <a:cs typeface="Arial"/>
              </a:rPr>
              <a:t>PHP,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Python,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 b="1">
                <a:latin typeface="Arial"/>
                <a:cs typeface="Arial"/>
              </a:rPr>
              <a:t>Docker</a:t>
            </a:r>
            <a:endParaRPr sz="1500">
              <a:latin typeface="Arial"/>
              <a:cs typeface="Arial"/>
            </a:endParaRPr>
          </a:p>
          <a:p>
            <a:pPr marL="12700" marR="3706495">
              <a:lnSpc>
                <a:spcPct val="148000"/>
              </a:lnSpc>
            </a:pPr>
            <a:r>
              <a:rPr dirty="0" sz="1500">
                <a:latin typeface="Arial"/>
                <a:cs typeface="Arial"/>
              </a:rPr>
              <a:t>Windows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Linux </a:t>
            </a:r>
            <a:r>
              <a:rPr dirty="0" sz="1500">
                <a:latin typeface="Arial"/>
                <a:cs typeface="Arial"/>
              </a:rPr>
              <a:t>Custom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domains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130422"/>
            <a:ext cx="3036570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APP</a:t>
            </a:r>
            <a:r>
              <a:rPr dirty="0" sz="2700" spc="29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SERVICES </a:t>
            </a: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VULNS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206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582037"/>
            <a:ext cx="324612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Classic</a:t>
            </a:r>
            <a:r>
              <a:rPr dirty="0" sz="1700" spc="-60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Web</a:t>
            </a:r>
            <a:r>
              <a:rPr dirty="0" sz="1700" spc="-6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Vulnerabilities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842148"/>
            <a:ext cx="2618740" cy="171894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OS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command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injection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>
                <a:latin typeface="Arial"/>
                <a:cs typeface="Arial"/>
              </a:rPr>
              <a:t>Server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Side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Template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Injection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500">
                <a:latin typeface="Arial"/>
                <a:cs typeface="Arial"/>
              </a:rPr>
              <a:t>File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upload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500" b="1">
                <a:latin typeface="Arial"/>
                <a:cs typeface="Arial"/>
              </a:rPr>
              <a:t>Can</a:t>
            </a:r>
            <a:r>
              <a:rPr dirty="0" sz="1500" spc="-6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have</a:t>
            </a:r>
            <a:r>
              <a:rPr dirty="0" sz="1500" spc="-4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a</a:t>
            </a:r>
            <a:r>
              <a:rPr dirty="0" sz="1500" spc="-4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managed</a:t>
            </a:r>
            <a:r>
              <a:rPr dirty="0" sz="1500" spc="-45" b="1">
                <a:latin typeface="Arial"/>
                <a:cs typeface="Arial"/>
              </a:rPr>
              <a:t> </a:t>
            </a:r>
            <a:r>
              <a:rPr dirty="0" sz="1500" spc="-25" b="1">
                <a:latin typeface="Arial"/>
                <a:cs typeface="Arial"/>
              </a:rPr>
              <a:t>ID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31" y="1831848"/>
            <a:ext cx="11679936" cy="3194304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AZURE</a:t>
            </a:r>
            <a:r>
              <a:rPr dirty="0" spc="335"/>
              <a:t> </a:t>
            </a:r>
            <a:r>
              <a:rPr dirty="0" spc="95"/>
              <a:t>CONTAINER</a:t>
            </a:r>
            <a:r>
              <a:rPr dirty="0" spc="365"/>
              <a:t> </a:t>
            </a:r>
            <a:r>
              <a:rPr dirty="0" spc="110"/>
              <a:t>REGISTRIES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023854" y="6428333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208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3988" y="3130422"/>
            <a:ext cx="2444750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CONTAINER </a:t>
            </a: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LIFECYCLE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1905245"/>
            <a:ext cx="2293620" cy="747395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700" spc="-10" b="1">
                <a:latin typeface="Arial Black"/>
                <a:cs typeface="Arial Black"/>
              </a:rPr>
              <a:t>Image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Composed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from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Dockerfile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84823" y="4247603"/>
            <a:ext cx="1314450" cy="74803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spc="-10" b="1">
                <a:latin typeface="Arial Black"/>
                <a:cs typeface="Arial Black"/>
              </a:rPr>
              <a:t>Container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Running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image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084823" y="3075332"/>
            <a:ext cx="1249045" cy="74866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10" b="1">
                <a:latin typeface="Arial Black"/>
                <a:cs typeface="Arial Black"/>
              </a:rPr>
              <a:t>Registry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Stores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images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209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9567" y="1664207"/>
            <a:ext cx="6912864" cy="31668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3988" y="2987166"/>
            <a:ext cx="2273300" cy="807720"/>
          </a:xfrm>
          <a:prstGeom prst="rect"/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10"/>
              <a:t>RESOURCE </a:t>
            </a:r>
            <a:r>
              <a:rPr dirty="0" sz="2700" spc="85"/>
              <a:t>GROUP</a:t>
            </a:r>
            <a:endParaRPr sz="2700"/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22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939122"/>
            <a:ext cx="4048760" cy="74803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b="1">
                <a:latin typeface="Arial Black"/>
                <a:cs typeface="Arial Black"/>
              </a:rPr>
              <a:t>A</a:t>
            </a:r>
            <a:r>
              <a:rPr dirty="0" sz="1700" spc="-1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collection</a:t>
            </a:r>
            <a:r>
              <a:rPr dirty="0" sz="1700" spc="-3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of</a:t>
            </a:r>
            <a:r>
              <a:rPr dirty="0" sz="1700" spc="100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resources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Subscription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have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multiple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groups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2919526"/>
            <a:ext cx="2715895" cy="10198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95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ANONYMOUS </a:t>
            </a: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211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315806"/>
            <a:ext cx="2924175" cy="1086485"/>
          </a:xfrm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12700" marR="5080">
              <a:lnSpc>
                <a:spcPct val="145500"/>
              </a:lnSpc>
              <a:spcBef>
                <a:spcPts val="145"/>
              </a:spcBef>
            </a:pPr>
            <a:r>
              <a:rPr dirty="0" sz="1700">
                <a:solidFill>
                  <a:srgbClr val="000000"/>
                </a:solidFill>
              </a:rPr>
              <a:t>Anonymous</a:t>
            </a:r>
            <a:r>
              <a:rPr dirty="0" sz="1700" spc="-20">
                <a:solidFill>
                  <a:srgbClr val="000000"/>
                </a:solidFill>
              </a:rPr>
              <a:t> Pull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Anonymous </a:t>
            </a: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(unauthenticated)</a:t>
            </a:r>
            <a:r>
              <a:rPr dirty="0" sz="1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20" b="0">
                <a:solidFill>
                  <a:srgbClr val="000000"/>
                </a:solidFill>
                <a:latin typeface="Arial"/>
                <a:cs typeface="Arial"/>
              </a:rPr>
              <a:t>pull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Any</a:t>
            </a:r>
            <a:r>
              <a:rPr dirty="0" sz="1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user</a:t>
            </a:r>
            <a:r>
              <a:rPr dirty="0" sz="15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can</a:t>
            </a:r>
            <a:r>
              <a:rPr dirty="0" sz="15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pull</a:t>
            </a:r>
            <a:r>
              <a:rPr dirty="0" sz="15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from</a:t>
            </a:r>
            <a:r>
              <a:rPr dirty="0" sz="1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15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registry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377201"/>
            <a:ext cx="4776470" cy="104076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500">
                <a:latin typeface="Arial"/>
                <a:cs typeface="Arial"/>
              </a:rPr>
              <a:t>Makes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content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publicly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available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(not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just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auth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users)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Requires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SKU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Standard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Premium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Applies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ALL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repositories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registry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500450"/>
            <a:ext cx="3472179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READER</a:t>
            </a:r>
            <a:r>
              <a:rPr dirty="0" sz="2700" spc="254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212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752725"/>
            <a:ext cx="201041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Reader</a:t>
            </a:r>
            <a:r>
              <a:rPr dirty="0" sz="1700" spc="-3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User</a:t>
            </a:r>
            <a:r>
              <a:rPr dirty="0" sz="1700" spc="-60">
                <a:solidFill>
                  <a:srgbClr val="000000"/>
                </a:solidFill>
              </a:rPr>
              <a:t> </a:t>
            </a:r>
            <a:r>
              <a:rPr dirty="0" sz="1700" spc="-25">
                <a:solidFill>
                  <a:srgbClr val="000000"/>
                </a:solidFill>
              </a:rPr>
              <a:t>Can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013252"/>
            <a:ext cx="3559175" cy="137985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registry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48000"/>
              </a:lnSpc>
            </a:pPr>
            <a:r>
              <a:rPr dirty="0" sz="1500">
                <a:latin typeface="Arial"/>
                <a:cs typeface="Arial"/>
              </a:rPr>
              <a:t>Look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images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all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their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versions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(tags) </a:t>
            </a:r>
            <a:r>
              <a:rPr dirty="0" sz="1500">
                <a:latin typeface="Arial"/>
                <a:cs typeface="Arial"/>
              </a:rPr>
              <a:t>Pull</a:t>
            </a:r>
            <a:r>
              <a:rPr dirty="0" sz="1500" spc="-10">
                <a:latin typeface="Arial"/>
                <a:cs typeface="Arial"/>
              </a:rPr>
              <a:t> images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Run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containers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500450"/>
            <a:ext cx="316801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ADMIN</a:t>
            </a:r>
            <a:r>
              <a:rPr dirty="0" sz="2700" spc="28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213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799488"/>
            <a:ext cx="2308860" cy="1087120"/>
          </a:xfrm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ct val="145400"/>
              </a:lnSpc>
              <a:spcBef>
                <a:spcPts val="150"/>
              </a:spcBef>
            </a:pPr>
            <a:r>
              <a:rPr dirty="0" sz="1700">
                <a:solidFill>
                  <a:srgbClr val="000000"/>
                </a:solidFill>
              </a:rPr>
              <a:t>Admin</a:t>
            </a:r>
            <a:r>
              <a:rPr dirty="0" sz="1700" spc="-3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Access</a:t>
            </a:r>
            <a:r>
              <a:rPr dirty="0" sz="1700" spc="500">
                <a:solidFill>
                  <a:srgbClr val="000000"/>
                </a:solidFill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Admin</a:t>
            </a:r>
            <a:r>
              <a:rPr dirty="0" sz="1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access</a:t>
            </a:r>
            <a:r>
              <a:rPr dirty="0" sz="1500" spc="-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dirty="0" sz="1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registry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Mainly</a:t>
            </a:r>
            <a:r>
              <a:rPr dirty="0" sz="1500" spc="-6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dirty="0" sz="1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testing</a:t>
            </a:r>
            <a:r>
              <a:rPr dirty="0" sz="1500" spc="-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purposes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969258"/>
            <a:ext cx="2898140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0">
                <a:latin typeface="Arial"/>
                <a:cs typeface="Arial"/>
              </a:rPr>
              <a:t>Sometimes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enabled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forgotten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59663" y="1816607"/>
            <a:ext cx="11473180" cy="3241040"/>
            <a:chOff x="359663" y="1816607"/>
            <a:chExt cx="11473180" cy="32410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663" y="1816607"/>
              <a:ext cx="11472672" cy="322478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1632" y="2999231"/>
              <a:ext cx="625614" cy="3634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1632" y="4367771"/>
              <a:ext cx="625614" cy="36653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1632" y="4693894"/>
              <a:ext cx="625614" cy="3634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1632" y="3666743"/>
              <a:ext cx="625614" cy="36347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31975" y="545591"/>
            <a:ext cx="9528175" cy="2155190"/>
            <a:chOff x="1331975" y="545591"/>
            <a:chExt cx="9528175" cy="21551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1975" y="545591"/>
              <a:ext cx="9528048" cy="215493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660903" y="2200656"/>
              <a:ext cx="1884045" cy="201295"/>
            </a:xfrm>
            <a:custGeom>
              <a:avLst/>
              <a:gdLst/>
              <a:ahLst/>
              <a:cxnLst/>
              <a:rect l="l" t="t" r="r" b="b"/>
              <a:pathLst>
                <a:path w="1884045" h="201294">
                  <a:moveTo>
                    <a:pt x="0" y="201167"/>
                  </a:moveTo>
                  <a:lnTo>
                    <a:pt x="1883664" y="201167"/>
                  </a:lnTo>
                  <a:lnTo>
                    <a:pt x="1883664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331975" y="3264408"/>
            <a:ext cx="9537700" cy="2200910"/>
            <a:chOff x="1331975" y="3264408"/>
            <a:chExt cx="9537700" cy="220091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975" y="3264408"/>
              <a:ext cx="9528048" cy="220065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249423" y="5239512"/>
              <a:ext cx="8610600" cy="207645"/>
            </a:xfrm>
            <a:custGeom>
              <a:avLst/>
              <a:gdLst/>
              <a:ahLst/>
              <a:cxnLst/>
              <a:rect l="l" t="t" r="r" b="b"/>
              <a:pathLst>
                <a:path w="8610600" h="207645">
                  <a:moveTo>
                    <a:pt x="4867656" y="207263"/>
                  </a:moveTo>
                  <a:lnTo>
                    <a:pt x="8610600" y="207263"/>
                  </a:lnTo>
                  <a:lnTo>
                    <a:pt x="8610600" y="0"/>
                  </a:lnTo>
                  <a:lnTo>
                    <a:pt x="4867656" y="0"/>
                  </a:lnTo>
                  <a:lnTo>
                    <a:pt x="4867656" y="207263"/>
                  </a:lnTo>
                  <a:close/>
                </a:path>
                <a:path w="8610600" h="207645">
                  <a:moveTo>
                    <a:pt x="0" y="207263"/>
                  </a:moveTo>
                  <a:lnTo>
                    <a:pt x="4684776" y="207263"/>
                  </a:lnTo>
                  <a:lnTo>
                    <a:pt x="4684776" y="0"/>
                  </a:lnTo>
                  <a:lnTo>
                    <a:pt x="0" y="0"/>
                  </a:lnTo>
                  <a:lnTo>
                    <a:pt x="0" y="207263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87" y="1932432"/>
            <a:ext cx="10936223" cy="3038856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8088" y="649223"/>
            <a:ext cx="7735823" cy="105460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8088" y="2636520"/>
            <a:ext cx="7735823" cy="963167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228088" y="3700271"/>
            <a:ext cx="7736205" cy="1137285"/>
            <a:chOff x="2228088" y="3700271"/>
            <a:chExt cx="7736205" cy="113728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8088" y="3700271"/>
              <a:ext cx="7735823" cy="112775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575560" y="4425695"/>
              <a:ext cx="2496820" cy="402590"/>
            </a:xfrm>
            <a:custGeom>
              <a:avLst/>
              <a:gdLst/>
              <a:ahLst/>
              <a:cxnLst/>
              <a:rect l="l" t="t" r="r" b="b"/>
              <a:pathLst>
                <a:path w="2496820" h="402589">
                  <a:moveTo>
                    <a:pt x="0" y="402335"/>
                  </a:moveTo>
                  <a:lnTo>
                    <a:pt x="2496312" y="402335"/>
                  </a:lnTo>
                  <a:lnTo>
                    <a:pt x="2496312" y="0"/>
                  </a:lnTo>
                  <a:lnTo>
                    <a:pt x="0" y="0"/>
                  </a:lnTo>
                  <a:lnTo>
                    <a:pt x="0" y="402335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79111" y="2931413"/>
            <a:ext cx="669290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9600" algn="l"/>
                <a:tab pos="1948180" algn="l"/>
                <a:tab pos="2304415" algn="l"/>
                <a:tab pos="3428365" algn="l"/>
                <a:tab pos="4598670" algn="l"/>
                <a:tab pos="547687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4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79111" y="3494988"/>
            <a:ext cx="499237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9440" algn="l"/>
                <a:tab pos="2926715" algn="l"/>
                <a:tab pos="3501390" algn="l"/>
                <a:tab pos="408876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79111" y="4059427"/>
            <a:ext cx="249174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3785" algn="l"/>
                <a:tab pos="15881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54728" y="2377567"/>
            <a:ext cx="610743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85519" algn="l"/>
                <a:tab pos="1731010" algn="l"/>
                <a:tab pos="4497070" algn="l"/>
                <a:tab pos="48660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2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2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54728" y="3078861"/>
            <a:ext cx="5128260" cy="516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930"/>
              </a:lnSpc>
              <a:spcBef>
                <a:spcPts val="105"/>
              </a:spcBef>
              <a:tabLst>
                <a:tab pos="985519" algn="l"/>
                <a:tab pos="157289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2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2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0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930"/>
              </a:lnSpc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54728" y="3777234"/>
            <a:ext cx="5591810" cy="52006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5080">
              <a:lnSpc>
                <a:spcPts val="1850"/>
              </a:lnSpc>
              <a:spcBef>
                <a:spcPts val="320"/>
              </a:spcBef>
              <a:tabLst>
                <a:tab pos="985519" algn="l"/>
                <a:tab pos="203517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2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2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-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2970657"/>
            <a:ext cx="2294255" cy="864869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492" y="3421202"/>
            <a:ext cx="17735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STORY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2669895"/>
            <a:ext cx="1962150" cy="189483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44200"/>
              </a:lnSpc>
              <a:spcBef>
                <a:spcPts val="8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Key</a:t>
            </a:r>
            <a:r>
              <a:rPr dirty="0" sz="1700" spc="-5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vault</a:t>
            </a:r>
            <a:r>
              <a:rPr dirty="0" sz="1700" spc="-5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secret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Azure</a:t>
            </a:r>
            <a:r>
              <a:rPr dirty="0" sz="1700" spc="-5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Web</a:t>
            </a:r>
            <a:r>
              <a:rPr dirty="0" sz="1700" spc="-2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app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ACR</a:t>
            </a:r>
            <a:r>
              <a:rPr dirty="0" sz="1700" spc="-3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20" b="1">
                <a:solidFill>
                  <a:srgbClr val="6FAC46"/>
                </a:solidFill>
                <a:latin typeface="Arial Black"/>
                <a:cs typeface="Arial Black"/>
              </a:rPr>
              <a:t>pull</a:t>
            </a:r>
            <a:endParaRPr sz="1700">
              <a:latin typeface="Arial Black"/>
              <a:cs typeface="Arial Black"/>
            </a:endParaRPr>
          </a:p>
          <a:p>
            <a:pPr marL="12700" marR="16510">
              <a:lnSpc>
                <a:spcPct val="144700"/>
              </a:lnSpc>
              <a:spcBef>
                <a:spcPts val="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Docker</a:t>
            </a:r>
            <a:r>
              <a:rPr dirty="0" sz="1700" spc="-10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inspect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App</a:t>
            </a:r>
            <a:r>
              <a:rPr dirty="0" sz="1700" spc="2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registration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7587" y="773683"/>
            <a:ext cx="10657205" cy="4505960"/>
            <a:chOff x="767587" y="773683"/>
            <a:chExt cx="10657205" cy="4505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287" y="786383"/>
              <a:ext cx="10631423" cy="448056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73937" y="780033"/>
              <a:ext cx="10644505" cy="4493260"/>
            </a:xfrm>
            <a:custGeom>
              <a:avLst/>
              <a:gdLst/>
              <a:ahLst/>
              <a:cxnLst/>
              <a:rect l="l" t="t" r="r" b="b"/>
              <a:pathLst>
                <a:path w="10644505" h="4493260">
                  <a:moveTo>
                    <a:pt x="0" y="4493260"/>
                  </a:moveTo>
                  <a:lnTo>
                    <a:pt x="10644123" y="4493260"/>
                  </a:lnTo>
                  <a:lnTo>
                    <a:pt x="10644123" y="0"/>
                  </a:lnTo>
                  <a:lnTo>
                    <a:pt x="0" y="0"/>
                  </a:lnTo>
                  <a:lnTo>
                    <a:pt x="0" y="4493260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442842" y="5617870"/>
            <a:ext cx="52736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0">
                <a:solidFill>
                  <a:srgbClr val="FFFFFF"/>
                </a:solidFill>
                <a:latin typeface="Trebuchet MS"/>
                <a:cs typeface="Trebuchet MS"/>
              </a:rPr>
              <a:t>Source:</a:t>
            </a:r>
            <a:r>
              <a:rPr dirty="0" sz="1000" spc="105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1000" spc="-65">
                <a:solidFill>
                  <a:srgbClr val="FFFFFF"/>
                </a:solidFill>
                <a:latin typeface="Trebuchet MS"/>
                <a:cs typeface="Trebuchet MS"/>
              </a:rPr>
              <a:t>https://docs.microsoft.com/en-us/azure/cost-</a:t>
            </a:r>
            <a:r>
              <a:rPr dirty="0" sz="1000" spc="-55">
                <a:solidFill>
                  <a:srgbClr val="FFFFFF"/>
                </a:solidFill>
                <a:latin typeface="Trebuchet MS"/>
                <a:cs typeface="Trebuchet MS"/>
              </a:rPr>
              <a:t>management-</a:t>
            </a:r>
            <a:r>
              <a:rPr dirty="0" sz="1000" spc="-65">
                <a:solidFill>
                  <a:srgbClr val="FFFFFF"/>
                </a:solidFill>
                <a:latin typeface="Trebuchet MS"/>
                <a:cs typeface="Trebuchet MS"/>
              </a:rPr>
              <a:t>billing/manage/view-</a:t>
            </a:r>
            <a:r>
              <a:rPr dirty="0" sz="1000" spc="-75">
                <a:solidFill>
                  <a:srgbClr val="FFFFFF"/>
                </a:solidFill>
                <a:latin typeface="Trebuchet MS"/>
                <a:cs typeface="Trebuchet MS"/>
              </a:rPr>
              <a:t>all-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accounts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16785">
              <a:lnSpc>
                <a:spcPct val="100000"/>
              </a:lnSpc>
              <a:spcBef>
                <a:spcPts val="100"/>
              </a:spcBef>
            </a:pPr>
            <a:r>
              <a:rPr dirty="0" spc="85"/>
              <a:t>APP</a:t>
            </a:r>
            <a:r>
              <a:rPr dirty="0" spc="305"/>
              <a:t> </a:t>
            </a:r>
            <a:r>
              <a:rPr dirty="0" spc="95"/>
              <a:t>SERVICE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1023854" y="6466433"/>
            <a:ext cx="2540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221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3988" y="3500450"/>
            <a:ext cx="149542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APP</a:t>
            </a:r>
            <a:r>
              <a:rPr dirty="0" sz="2700" spc="2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45" b="1">
                <a:solidFill>
                  <a:srgbClr val="FFFFFF"/>
                </a:solidFill>
                <a:latin typeface="Arial Black"/>
                <a:cs typeface="Arial Black"/>
              </a:rPr>
              <a:t>SP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4823" y="2629750"/>
            <a:ext cx="2501265" cy="1086485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 marR="5080">
              <a:lnSpc>
                <a:spcPct val="145500"/>
              </a:lnSpc>
              <a:spcBef>
                <a:spcPts val="145"/>
              </a:spcBef>
            </a:pPr>
            <a:r>
              <a:rPr dirty="0" sz="1700" b="1">
                <a:latin typeface="Arial Black"/>
                <a:cs typeface="Arial Black"/>
              </a:rPr>
              <a:t>Service</a:t>
            </a:r>
            <a:r>
              <a:rPr dirty="0" sz="1700" spc="6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Principals </a:t>
            </a:r>
            <a:r>
              <a:rPr dirty="0" sz="1500">
                <a:latin typeface="Arial"/>
                <a:cs typeface="Arial"/>
              </a:rPr>
              <a:t>Apps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have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Service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Principals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assigned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roles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84823" y="3798570"/>
            <a:ext cx="3719829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0">
                <a:latin typeface="Arial"/>
                <a:cs typeface="Arial"/>
              </a:rPr>
              <a:t>Often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too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permissive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because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“it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just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works”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222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95144" y="1185672"/>
            <a:ext cx="7602220" cy="4175760"/>
            <a:chOff x="2295144" y="1185672"/>
            <a:chExt cx="7602220" cy="41757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5144" y="1185672"/>
              <a:ext cx="7601711" cy="417575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1936" y="2849867"/>
              <a:ext cx="796302" cy="41530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9720" y="3867911"/>
              <a:ext cx="415302" cy="7962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500450"/>
            <a:ext cx="287210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APP</a:t>
            </a:r>
            <a:r>
              <a:rPr dirty="0" sz="2700" spc="2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SECRETS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939237"/>
            <a:ext cx="267081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Certificates</a:t>
            </a:r>
            <a:r>
              <a:rPr dirty="0" sz="1700" spc="-60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&amp; </a:t>
            </a:r>
            <a:r>
              <a:rPr dirty="0" sz="1700" spc="-10">
                <a:solidFill>
                  <a:srgbClr val="000000"/>
                </a:solidFill>
              </a:rPr>
              <a:t>Secrets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3201307"/>
            <a:ext cx="5043170" cy="104076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password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Service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Principal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Allows the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app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prove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identity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when</a:t>
            </a:r>
            <a:r>
              <a:rPr dirty="0" sz="1500" spc="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requesting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token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App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owner</a:t>
            </a:r>
            <a:r>
              <a:rPr dirty="0" sz="1500" spc="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multiple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secrets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224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508504"/>
            <a:ext cx="11734800" cy="1840992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87" y="1432560"/>
            <a:ext cx="10936223" cy="362712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455" y="1380744"/>
            <a:ext cx="10991088" cy="4096511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79111" y="2931413"/>
            <a:ext cx="7113270" cy="544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526415" algn="l"/>
                <a:tab pos="608965" algn="l"/>
                <a:tab pos="1098550" algn="l"/>
                <a:tab pos="1122680" algn="l"/>
                <a:tab pos="2184400" algn="l"/>
                <a:tab pos="3012440" algn="l"/>
                <a:tab pos="3352800" algn="l"/>
                <a:tab pos="3867150" algn="l"/>
                <a:tab pos="4743450" algn="l"/>
                <a:tab pos="5099050" algn="l"/>
                <a:tab pos="6833234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579111" y="3754627"/>
            <a:ext cx="449643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7080" algn="l"/>
                <a:tab pos="1375410" algn="l"/>
                <a:tab pos="2765425" algn="l"/>
                <a:tab pos="3179445" algn="l"/>
                <a:tab pos="3742054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492" y="3421202"/>
            <a:ext cx="17735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STORY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2669895"/>
            <a:ext cx="1962150" cy="189483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44200"/>
              </a:lnSpc>
              <a:spcBef>
                <a:spcPts val="8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Key</a:t>
            </a:r>
            <a:r>
              <a:rPr dirty="0" sz="1700" spc="-5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vault</a:t>
            </a:r>
            <a:r>
              <a:rPr dirty="0" sz="1700" spc="-5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secret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Azure</a:t>
            </a:r>
            <a:r>
              <a:rPr dirty="0" sz="1700" spc="-5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Web</a:t>
            </a:r>
            <a:r>
              <a:rPr dirty="0" sz="1700" spc="-2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app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ACR</a:t>
            </a:r>
            <a:r>
              <a:rPr dirty="0" sz="1700" spc="-3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20" b="1">
                <a:solidFill>
                  <a:srgbClr val="6FAC46"/>
                </a:solidFill>
                <a:latin typeface="Arial Black"/>
                <a:cs typeface="Arial Black"/>
              </a:rPr>
              <a:t>pull</a:t>
            </a:r>
            <a:endParaRPr sz="1700">
              <a:latin typeface="Arial Black"/>
              <a:cs typeface="Arial Black"/>
            </a:endParaRPr>
          </a:p>
          <a:p>
            <a:pPr marL="12700" marR="16510">
              <a:lnSpc>
                <a:spcPct val="144700"/>
              </a:lnSpc>
              <a:spcBef>
                <a:spcPts val="5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Docker</a:t>
            </a:r>
            <a:r>
              <a:rPr dirty="0" sz="1700" spc="-10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inspect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App</a:t>
            </a:r>
            <a:r>
              <a:rPr dirty="0" sz="1700" spc="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registration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01495">
              <a:lnSpc>
                <a:spcPct val="100000"/>
              </a:lnSpc>
              <a:spcBef>
                <a:spcPts val="100"/>
              </a:spcBef>
            </a:pPr>
            <a:r>
              <a:rPr dirty="0" spc="105">
                <a:solidFill>
                  <a:srgbClr val="000000"/>
                </a:solidFill>
              </a:rPr>
              <a:t>AZURE</a:t>
            </a:r>
            <a:r>
              <a:rPr dirty="0" spc="340">
                <a:solidFill>
                  <a:srgbClr val="000000"/>
                </a:solidFill>
              </a:rPr>
              <a:t> </a:t>
            </a:r>
            <a:r>
              <a:rPr dirty="0" spc="80">
                <a:solidFill>
                  <a:srgbClr val="000000"/>
                </a:solidFill>
              </a:rPr>
              <a:t>STORAGE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023854" y="6428333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230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44500" y="877316"/>
            <a:ext cx="5405120" cy="4737735"/>
            <a:chOff x="444500" y="877316"/>
            <a:chExt cx="5405120" cy="47377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890016"/>
              <a:ext cx="5379720" cy="47122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0850" y="883666"/>
              <a:ext cx="5392420" cy="4725035"/>
            </a:xfrm>
            <a:custGeom>
              <a:avLst/>
              <a:gdLst/>
              <a:ahLst/>
              <a:cxnLst/>
              <a:rect l="l" t="t" r="r" b="b"/>
              <a:pathLst>
                <a:path w="5392420" h="4725035">
                  <a:moveTo>
                    <a:pt x="0" y="4724908"/>
                  </a:moveTo>
                  <a:lnTo>
                    <a:pt x="5392420" y="4724908"/>
                  </a:lnTo>
                  <a:lnTo>
                    <a:pt x="5392420" y="0"/>
                  </a:lnTo>
                  <a:lnTo>
                    <a:pt x="0" y="0"/>
                  </a:lnTo>
                  <a:lnTo>
                    <a:pt x="0" y="4724908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6430771" y="877316"/>
            <a:ext cx="5316855" cy="4737735"/>
            <a:chOff x="6430771" y="877316"/>
            <a:chExt cx="5316855" cy="473773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471" y="890016"/>
              <a:ext cx="5291328" cy="471220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437121" y="883666"/>
              <a:ext cx="5304155" cy="4725035"/>
            </a:xfrm>
            <a:custGeom>
              <a:avLst/>
              <a:gdLst/>
              <a:ahLst/>
              <a:cxnLst/>
              <a:rect l="l" t="t" r="r" b="b"/>
              <a:pathLst>
                <a:path w="5304155" h="4725035">
                  <a:moveTo>
                    <a:pt x="0" y="4724908"/>
                  </a:moveTo>
                  <a:lnTo>
                    <a:pt x="5304028" y="4724908"/>
                  </a:lnTo>
                  <a:lnTo>
                    <a:pt x="5304028" y="0"/>
                  </a:lnTo>
                  <a:lnTo>
                    <a:pt x="0" y="0"/>
                  </a:lnTo>
                  <a:lnTo>
                    <a:pt x="0" y="4724908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351536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AZURE</a:t>
            </a:r>
            <a:r>
              <a:rPr dirty="0" sz="2700" spc="26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85" b="1">
                <a:solidFill>
                  <a:srgbClr val="FFFFFF"/>
                </a:solidFill>
                <a:latin typeface="Arial Black"/>
                <a:cs typeface="Arial Black"/>
              </a:rPr>
              <a:t>STORAGE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231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966974"/>
            <a:ext cx="170243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Azure</a:t>
            </a:r>
            <a:r>
              <a:rPr dirty="0" sz="1700" spc="-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Storage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227086"/>
            <a:ext cx="4947920" cy="104203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Cloud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storage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solution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>
                <a:latin typeface="Arial"/>
                <a:cs typeface="Arial"/>
              </a:rPr>
              <a:t>Reliable,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secure,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scalable,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accessible…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500">
                <a:latin typeface="Arial"/>
                <a:cs typeface="Arial"/>
              </a:rPr>
              <a:t>…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objects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accessible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using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HTTP/S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REST</a:t>
            </a:r>
            <a:r>
              <a:rPr dirty="0" sz="1500" spc="-1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API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3459479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STORAGE</a:t>
            </a:r>
            <a:r>
              <a:rPr dirty="0" sz="2700" spc="28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TYPES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232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536838"/>
            <a:ext cx="5249545" cy="204978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3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500">
                <a:latin typeface="Arial"/>
                <a:cs typeface="Arial"/>
              </a:rPr>
              <a:t>Blob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big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volumes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unstructured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data,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text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binary</a:t>
            </a:r>
            <a:endParaRPr sz="15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500">
                <a:latin typeface="Arial"/>
                <a:cs typeface="Arial"/>
              </a:rPr>
              <a:t>Files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file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share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accessed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using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SMB,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NFS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REST</a:t>
            </a:r>
            <a:r>
              <a:rPr dirty="0" sz="1500" spc="-1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APIs</a:t>
            </a:r>
            <a:endParaRPr sz="15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7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500">
                <a:latin typeface="Arial"/>
                <a:cs typeface="Arial"/>
              </a:rPr>
              <a:t>Queue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storage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retrieval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 </a:t>
            </a:r>
            <a:r>
              <a:rPr dirty="0" sz="1500" spc="-10">
                <a:latin typeface="Arial"/>
                <a:cs typeface="Arial"/>
              </a:rPr>
              <a:t>messages</a:t>
            </a:r>
            <a:endParaRPr sz="15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6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500" spc="-30">
                <a:latin typeface="Arial"/>
                <a:cs typeface="Arial"/>
              </a:rPr>
              <a:t>Table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NoSQL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(Cosmos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DB)</a:t>
            </a:r>
            <a:endParaRPr sz="15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69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500">
                <a:latin typeface="Arial"/>
                <a:cs typeface="Arial"/>
              </a:rPr>
              <a:t>Disk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Managed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Disk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(VHD)</a:t>
            </a:r>
            <a:endParaRPr sz="15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6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500">
                <a:latin typeface="Arial"/>
                <a:cs typeface="Arial"/>
              </a:rPr>
              <a:t>NetApp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Files</a:t>
            </a:r>
            <a:r>
              <a:rPr dirty="0" sz="1500" spc="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 </a:t>
            </a:r>
            <a:r>
              <a:rPr dirty="0" sz="1500" spc="-10">
                <a:latin typeface="Arial"/>
                <a:cs typeface="Arial"/>
              </a:rPr>
              <a:t>enterprise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class,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high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performance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988" y="2987166"/>
            <a:ext cx="2430780" cy="807720"/>
          </a:xfrm>
          <a:prstGeom prst="rect"/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90"/>
              <a:t>STORAGE </a:t>
            </a:r>
            <a:r>
              <a:rPr dirty="0" sz="2700" spc="110"/>
              <a:t>ENDPOINTS</a:t>
            </a:r>
            <a:endParaRPr sz="2700"/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233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1810638"/>
            <a:ext cx="234505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b="1">
                <a:latin typeface="Arial Black"/>
                <a:cs typeface="Arial Black"/>
              </a:rPr>
              <a:t>Standard</a:t>
            </a:r>
            <a:r>
              <a:rPr dirty="0" sz="1700" spc="10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Endpoints</a:t>
            </a:r>
            <a:endParaRPr sz="1700">
              <a:latin typeface="Arial Black"/>
              <a:cs typeface="Arial Black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6123685" y="2394711"/>
          <a:ext cx="5408295" cy="2110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5895"/>
                <a:gridCol w="3962400"/>
              </a:tblGrid>
              <a:tr h="255904">
                <a:tc>
                  <a:txBody>
                    <a:bodyPr/>
                    <a:lstStyle/>
                    <a:p>
                      <a:pPr marL="31750">
                        <a:lnSpc>
                          <a:spcPts val="1435"/>
                        </a:lnSpc>
                      </a:pPr>
                      <a:r>
                        <a:rPr dirty="0" sz="1500" b="1">
                          <a:latin typeface="Liberation Sans Narrow"/>
                          <a:cs typeface="Liberation Sans Narrow"/>
                        </a:rPr>
                        <a:t>Storage</a:t>
                      </a:r>
                      <a:r>
                        <a:rPr dirty="0" sz="1500" spc="95" b="1"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dirty="0" sz="1500" spc="-10" b="1">
                          <a:latin typeface="Liberation Sans Narrow"/>
                          <a:cs typeface="Liberation Sans Narrow"/>
                        </a:rPr>
                        <a:t>service</a:t>
                      </a:r>
                      <a:endParaRPr sz="15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ts val="1435"/>
                        </a:lnSpc>
                      </a:pPr>
                      <a:r>
                        <a:rPr dirty="0" sz="1500" spc="-10" b="1">
                          <a:latin typeface="Liberation Sans Narrow"/>
                          <a:cs typeface="Liberation Sans Narrow"/>
                        </a:rPr>
                        <a:t>Endpoint</a:t>
                      </a:r>
                      <a:endParaRPr sz="15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B="0" marT="0"/>
                </a:tc>
              </a:tr>
              <a:tr h="3194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500" spc="-60">
                          <a:latin typeface="Trebuchet MS"/>
                          <a:cs typeface="Trebuchet MS"/>
                        </a:rPr>
                        <a:t>Blob</a:t>
                      </a:r>
                      <a:r>
                        <a:rPr dirty="0" sz="1500" spc="-10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-10">
                          <a:latin typeface="Trebuchet MS"/>
                          <a:cs typeface="Trebuchet MS"/>
                        </a:rPr>
                        <a:t>Storage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500" spc="-90">
                          <a:latin typeface="Trebuchet MS"/>
                          <a:cs typeface="Trebuchet MS"/>
                        </a:rPr>
                        <a:t>https://&lt;storage-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acnt&gt;.blob.core.windows.net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500" spc="-100">
                          <a:latin typeface="Trebuchet MS"/>
                          <a:cs typeface="Trebuchet MS"/>
                        </a:rPr>
                        <a:t>Static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-10">
                          <a:latin typeface="Trebuchet MS"/>
                          <a:cs typeface="Trebuchet MS"/>
                        </a:rPr>
                        <a:t>Website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500" spc="-95">
                          <a:latin typeface="Trebuchet MS"/>
                          <a:cs typeface="Trebuchet MS"/>
                        </a:rPr>
                        <a:t>https://&lt;storage-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acnt&gt;.web.core.windows.net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</a:tr>
              <a:tr h="3194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500" spc="-80"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dirty="0" sz="1500" spc="-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-20">
                          <a:latin typeface="Trebuchet MS"/>
                          <a:cs typeface="Trebuchet MS"/>
                        </a:rPr>
                        <a:t>Lake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500" spc="-90">
                          <a:latin typeface="Trebuchet MS"/>
                          <a:cs typeface="Trebuchet MS"/>
                        </a:rPr>
                        <a:t>https://&lt;storage-</a:t>
                      </a:r>
                      <a:r>
                        <a:rPr dirty="0" sz="1500" spc="-50">
                          <a:latin typeface="Trebuchet MS"/>
                          <a:cs typeface="Trebuchet MS"/>
                        </a:rPr>
                        <a:t>acnt&gt;.dfs.core.windows.net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500" spc="-75">
                          <a:latin typeface="Trebuchet MS"/>
                          <a:cs typeface="Trebuchet MS"/>
                        </a:rPr>
                        <a:t>Azure</a:t>
                      </a:r>
                      <a:r>
                        <a:rPr dirty="0" sz="1500" spc="-11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-10">
                          <a:latin typeface="Trebuchet MS"/>
                          <a:cs typeface="Trebuchet MS"/>
                        </a:rPr>
                        <a:t>Files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500" spc="-95">
                          <a:latin typeface="Trebuchet MS"/>
                          <a:cs typeface="Trebuchet MS"/>
                        </a:rPr>
                        <a:t>https://&lt;storage-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acnt&gt;.file.core.windows.net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</a:tr>
              <a:tr h="3200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500" spc="-55">
                          <a:latin typeface="Trebuchet MS"/>
                          <a:cs typeface="Trebuchet MS"/>
                        </a:rPr>
                        <a:t>Queue</a:t>
                      </a:r>
                      <a:r>
                        <a:rPr dirty="0" sz="1500" spc="-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-10">
                          <a:latin typeface="Trebuchet MS"/>
                          <a:cs typeface="Trebuchet MS"/>
                        </a:rPr>
                        <a:t>Storage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500" spc="-90">
                          <a:latin typeface="Trebuchet MS"/>
                          <a:cs typeface="Trebuchet MS"/>
                        </a:rPr>
                        <a:t>https://&lt;storage-</a:t>
                      </a:r>
                      <a:r>
                        <a:rPr dirty="0" sz="1500" spc="-75">
                          <a:latin typeface="Trebuchet MS"/>
                          <a:cs typeface="Trebuchet MS"/>
                        </a:rPr>
                        <a:t>acnt&gt;.queue.core.windows.net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</a:tr>
              <a:tr h="255904">
                <a:tc>
                  <a:txBody>
                    <a:bodyPr/>
                    <a:lstStyle/>
                    <a:p>
                      <a:pPr marL="31750">
                        <a:lnSpc>
                          <a:spcPts val="1780"/>
                        </a:lnSpc>
                        <a:spcBef>
                          <a:spcPts val="135"/>
                        </a:spcBef>
                      </a:pPr>
                      <a:r>
                        <a:rPr dirty="0" sz="1500" spc="-120">
                          <a:latin typeface="Trebuchet MS"/>
                          <a:cs typeface="Trebuchet MS"/>
                        </a:rPr>
                        <a:t>Table</a:t>
                      </a:r>
                      <a:r>
                        <a:rPr dirty="0" sz="1500" spc="-9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500" spc="-10">
                          <a:latin typeface="Trebuchet MS"/>
                          <a:cs typeface="Trebuchet MS"/>
                        </a:rPr>
                        <a:t>Storage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ts val="1780"/>
                        </a:lnSpc>
                        <a:spcBef>
                          <a:spcPts val="135"/>
                        </a:spcBef>
                      </a:pPr>
                      <a:r>
                        <a:rPr dirty="0" sz="1500" spc="-90">
                          <a:latin typeface="Trebuchet MS"/>
                          <a:cs typeface="Trebuchet MS"/>
                        </a:rPr>
                        <a:t>https://&lt;storage-</a:t>
                      </a:r>
                      <a:r>
                        <a:rPr dirty="0" sz="1500" spc="-55">
                          <a:latin typeface="Trebuchet MS"/>
                          <a:cs typeface="Trebuchet MS"/>
                        </a:rPr>
                        <a:t>acnt&gt;.table.core.windows.net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B="0" marT="17145"/>
                </a:tc>
              </a:tr>
            </a:tbl>
          </a:graphicData>
        </a:graphic>
      </p:graphicFrame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3988" y="2987166"/>
            <a:ext cx="2041525" cy="807720"/>
          </a:xfrm>
          <a:prstGeom prst="rect"/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90"/>
              <a:t>STORAGE </a:t>
            </a:r>
            <a:r>
              <a:rPr dirty="0" sz="2700" spc="100"/>
              <a:t>ACCOUNT</a:t>
            </a:r>
            <a:endParaRPr sz="2700"/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234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861234"/>
            <a:ext cx="5368925" cy="1035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39420">
              <a:lnSpc>
                <a:spcPct val="1467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Contains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all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storage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objects: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blobs,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file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shares,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tables,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etc. </a:t>
            </a:r>
            <a:r>
              <a:rPr dirty="0" sz="1500">
                <a:latin typeface="Arial"/>
                <a:cs typeface="Arial"/>
              </a:rPr>
              <a:t>Unique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name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across</a:t>
            </a:r>
            <a:r>
              <a:rPr dirty="0" sz="1500" spc="-1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ALL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of</a:t>
            </a:r>
            <a:r>
              <a:rPr dirty="0" sz="1500" spc="-1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Azure (3-24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chars)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Stored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objects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accessible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from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anywhere</a:t>
            </a:r>
            <a:r>
              <a:rPr dirty="0" sz="1500" spc="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over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HTTP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HTTPS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337816" y="295656"/>
            <a:ext cx="7516495" cy="5300980"/>
            <a:chOff x="2337816" y="295656"/>
            <a:chExt cx="7516495" cy="53009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7816" y="295656"/>
              <a:ext cx="7516368" cy="32583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7816" y="3883152"/>
              <a:ext cx="7516368" cy="171297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750563" y="3410076"/>
              <a:ext cx="3033395" cy="812800"/>
            </a:xfrm>
            <a:custGeom>
              <a:avLst/>
              <a:gdLst/>
              <a:ahLst/>
              <a:cxnLst/>
              <a:rect l="l" t="t" r="r" b="b"/>
              <a:pathLst>
                <a:path w="3033395" h="812800">
                  <a:moveTo>
                    <a:pt x="2946304" y="785028"/>
                  </a:moveTo>
                  <a:lnTo>
                    <a:pt x="2939288" y="812673"/>
                  </a:lnTo>
                  <a:lnTo>
                    <a:pt x="3032887" y="792226"/>
                  </a:lnTo>
                  <a:lnTo>
                    <a:pt x="3028621" y="788543"/>
                  </a:lnTo>
                  <a:lnTo>
                    <a:pt x="2960116" y="788543"/>
                  </a:lnTo>
                  <a:lnTo>
                    <a:pt x="2946304" y="785028"/>
                  </a:lnTo>
                  <a:close/>
                </a:path>
                <a:path w="3033395" h="812800">
                  <a:moveTo>
                    <a:pt x="2953367" y="757203"/>
                  </a:moveTo>
                  <a:lnTo>
                    <a:pt x="2946304" y="785028"/>
                  </a:lnTo>
                  <a:lnTo>
                    <a:pt x="2960116" y="788543"/>
                  </a:lnTo>
                  <a:lnTo>
                    <a:pt x="2967228" y="760730"/>
                  </a:lnTo>
                  <a:lnTo>
                    <a:pt x="2953367" y="757203"/>
                  </a:lnTo>
                  <a:close/>
                </a:path>
                <a:path w="3033395" h="812800">
                  <a:moveTo>
                    <a:pt x="2960369" y="729615"/>
                  </a:moveTo>
                  <a:lnTo>
                    <a:pt x="2953367" y="757203"/>
                  </a:lnTo>
                  <a:lnTo>
                    <a:pt x="2967228" y="760730"/>
                  </a:lnTo>
                  <a:lnTo>
                    <a:pt x="2960116" y="788543"/>
                  </a:lnTo>
                  <a:lnTo>
                    <a:pt x="3028621" y="788543"/>
                  </a:lnTo>
                  <a:lnTo>
                    <a:pt x="2960369" y="729615"/>
                  </a:lnTo>
                  <a:close/>
                </a:path>
                <a:path w="3033395" h="812800">
                  <a:moveTo>
                    <a:pt x="86562" y="27766"/>
                  </a:moveTo>
                  <a:lnTo>
                    <a:pt x="79539" y="55475"/>
                  </a:lnTo>
                  <a:lnTo>
                    <a:pt x="2946304" y="785028"/>
                  </a:lnTo>
                  <a:lnTo>
                    <a:pt x="2953367" y="757203"/>
                  </a:lnTo>
                  <a:lnTo>
                    <a:pt x="86562" y="27766"/>
                  </a:lnTo>
                  <a:close/>
                </a:path>
                <a:path w="3033395" h="812800">
                  <a:moveTo>
                    <a:pt x="93599" y="0"/>
                  </a:moveTo>
                  <a:lnTo>
                    <a:pt x="0" y="20447"/>
                  </a:lnTo>
                  <a:lnTo>
                    <a:pt x="72516" y="83185"/>
                  </a:lnTo>
                  <a:lnTo>
                    <a:pt x="79539" y="55475"/>
                  </a:lnTo>
                  <a:lnTo>
                    <a:pt x="65659" y="51943"/>
                  </a:lnTo>
                  <a:lnTo>
                    <a:pt x="72771" y="24257"/>
                  </a:lnTo>
                  <a:lnTo>
                    <a:pt x="87451" y="24257"/>
                  </a:lnTo>
                  <a:lnTo>
                    <a:pt x="93599" y="0"/>
                  </a:lnTo>
                  <a:close/>
                </a:path>
                <a:path w="3033395" h="812800">
                  <a:moveTo>
                    <a:pt x="72771" y="24257"/>
                  </a:moveTo>
                  <a:lnTo>
                    <a:pt x="65659" y="51943"/>
                  </a:lnTo>
                  <a:lnTo>
                    <a:pt x="79539" y="55475"/>
                  </a:lnTo>
                  <a:lnTo>
                    <a:pt x="86562" y="27766"/>
                  </a:lnTo>
                  <a:lnTo>
                    <a:pt x="72771" y="24257"/>
                  </a:lnTo>
                  <a:close/>
                </a:path>
                <a:path w="3033395" h="812800">
                  <a:moveTo>
                    <a:pt x="87451" y="24257"/>
                  </a:moveTo>
                  <a:lnTo>
                    <a:pt x="72771" y="24257"/>
                  </a:lnTo>
                  <a:lnTo>
                    <a:pt x="86562" y="27766"/>
                  </a:lnTo>
                  <a:lnTo>
                    <a:pt x="87451" y="2425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58875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CONTAINERS</a:t>
            </a:r>
            <a:r>
              <a:rPr dirty="0" spc="355"/>
              <a:t> </a:t>
            </a:r>
            <a:r>
              <a:rPr dirty="0"/>
              <a:t>&amp;</a:t>
            </a:r>
            <a:r>
              <a:rPr dirty="0" spc="285"/>
              <a:t> </a:t>
            </a:r>
            <a:r>
              <a:rPr dirty="0" spc="75"/>
              <a:t>BLOBS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023854" y="6428333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236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2987166"/>
            <a:ext cx="3165475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CONTAINERS</a:t>
            </a:r>
            <a:r>
              <a:rPr dirty="0" sz="2700" spc="26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&amp; </a:t>
            </a:r>
            <a:r>
              <a:rPr dirty="0" sz="2700" spc="85" b="1">
                <a:solidFill>
                  <a:srgbClr val="FFFFFF"/>
                </a:solidFill>
                <a:latin typeface="Arial Black"/>
                <a:cs typeface="Arial Black"/>
              </a:rPr>
              <a:t>BLOBS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237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3686456"/>
            <a:ext cx="4367530" cy="142621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20" b="1">
                <a:latin typeface="Arial Black"/>
                <a:cs typeface="Arial Black"/>
              </a:rPr>
              <a:t>Blob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Unstructured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data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storage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Files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like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jpg,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txt,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Common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serving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images,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audio,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video,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backups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431745"/>
            <a:ext cx="117602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000000"/>
                </a:solidFill>
              </a:rPr>
              <a:t>Container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801239"/>
            <a:ext cx="3115945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collection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blobs.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Like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directory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337121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r>
              <a:rPr dirty="0" sz="2700" spc="229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LEVELS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238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664079"/>
            <a:ext cx="845185" cy="2705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0">
                <a:solidFill>
                  <a:srgbClr val="000000"/>
                </a:solidFill>
              </a:rPr>
              <a:t>Access</a:t>
            </a:r>
            <a:endParaRPr sz="16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909078"/>
            <a:ext cx="5249545" cy="165481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Public: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file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listing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allowed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without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authentication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Private: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no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anonymous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access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20200"/>
              </a:lnSpc>
              <a:spcBef>
                <a:spcPts val="500"/>
              </a:spcBef>
            </a:pPr>
            <a:r>
              <a:rPr dirty="0" sz="1500">
                <a:latin typeface="Arial"/>
                <a:cs typeface="Arial"/>
              </a:rPr>
              <a:t>Blob: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anonymous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possible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 knowledge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URL.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No </a:t>
            </a:r>
            <a:r>
              <a:rPr dirty="0" sz="1500">
                <a:latin typeface="Arial"/>
                <a:cs typeface="Arial"/>
              </a:rPr>
              <a:t>file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listing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allowed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Container: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anonymous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allows</a:t>
            </a:r>
            <a:r>
              <a:rPr dirty="0" sz="1500" spc="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listing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files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7232" y="1627632"/>
            <a:ext cx="7717535" cy="3602736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66416" y="585216"/>
            <a:ext cx="7243445" cy="4849495"/>
            <a:chOff x="2566416" y="585216"/>
            <a:chExt cx="7243445" cy="48494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6416" y="585216"/>
              <a:ext cx="7059168" cy="484936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4591" y="1231379"/>
              <a:ext cx="753630" cy="38482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400" y="5013922"/>
              <a:ext cx="753630" cy="3848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5607" y="2557259"/>
              <a:ext cx="753630" cy="38482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66419" y="1325372"/>
            <a:ext cx="6746240" cy="3643629"/>
            <a:chOff x="566419" y="1325372"/>
            <a:chExt cx="6746240" cy="364362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9" y="1338072"/>
              <a:ext cx="6720840" cy="36179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72769" y="1331722"/>
              <a:ext cx="6733540" cy="3630929"/>
            </a:xfrm>
            <a:custGeom>
              <a:avLst/>
              <a:gdLst/>
              <a:ahLst/>
              <a:cxnLst/>
              <a:rect l="l" t="t" r="r" b="b"/>
              <a:pathLst>
                <a:path w="6733540" h="3630929">
                  <a:moveTo>
                    <a:pt x="0" y="3630676"/>
                  </a:moveTo>
                  <a:lnTo>
                    <a:pt x="6733540" y="3630676"/>
                  </a:lnTo>
                  <a:lnTo>
                    <a:pt x="6733540" y="0"/>
                  </a:lnTo>
                  <a:lnTo>
                    <a:pt x="0" y="0"/>
                  </a:lnTo>
                  <a:lnTo>
                    <a:pt x="0" y="3630676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7909052" y="1325372"/>
            <a:ext cx="3716654" cy="3643629"/>
            <a:chOff x="7909052" y="1325372"/>
            <a:chExt cx="3716654" cy="364362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1752" y="1338072"/>
              <a:ext cx="3691128" cy="361797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915402" y="1331722"/>
              <a:ext cx="3703954" cy="3630929"/>
            </a:xfrm>
            <a:custGeom>
              <a:avLst/>
              <a:gdLst/>
              <a:ahLst/>
              <a:cxnLst/>
              <a:rect l="l" t="t" r="r" b="b"/>
              <a:pathLst>
                <a:path w="3703954" h="3630929">
                  <a:moveTo>
                    <a:pt x="0" y="3630676"/>
                  </a:moveTo>
                  <a:lnTo>
                    <a:pt x="3703828" y="3630676"/>
                  </a:lnTo>
                  <a:lnTo>
                    <a:pt x="3703828" y="0"/>
                  </a:lnTo>
                  <a:lnTo>
                    <a:pt x="0" y="0"/>
                  </a:lnTo>
                  <a:lnTo>
                    <a:pt x="0" y="3630676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259568" y="3910583"/>
              <a:ext cx="1228725" cy="661670"/>
            </a:xfrm>
            <a:custGeom>
              <a:avLst/>
              <a:gdLst/>
              <a:ahLst/>
              <a:cxnLst/>
              <a:rect l="l" t="t" r="r" b="b"/>
              <a:pathLst>
                <a:path w="1228725" h="661670">
                  <a:moveTo>
                    <a:pt x="0" y="661415"/>
                  </a:moveTo>
                  <a:lnTo>
                    <a:pt x="1228344" y="661415"/>
                  </a:lnTo>
                  <a:lnTo>
                    <a:pt x="1228344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1967" y="1938527"/>
            <a:ext cx="6608064" cy="2980944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23544" y="1429511"/>
            <a:ext cx="9747885" cy="3999229"/>
            <a:chOff x="923544" y="1429511"/>
            <a:chExt cx="9747885" cy="399922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544" y="1429511"/>
              <a:ext cx="9747504" cy="39989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023872" y="1444751"/>
              <a:ext cx="6343015" cy="2011680"/>
            </a:xfrm>
            <a:custGeom>
              <a:avLst/>
              <a:gdLst/>
              <a:ahLst/>
              <a:cxnLst/>
              <a:rect l="l" t="t" r="r" b="b"/>
              <a:pathLst>
                <a:path w="6343015" h="2011679">
                  <a:moveTo>
                    <a:pt x="0" y="2011680"/>
                  </a:moveTo>
                  <a:lnTo>
                    <a:pt x="6342887" y="2011680"/>
                  </a:lnTo>
                  <a:lnTo>
                    <a:pt x="6342887" y="1706880"/>
                  </a:lnTo>
                  <a:lnTo>
                    <a:pt x="0" y="1706880"/>
                  </a:lnTo>
                  <a:lnTo>
                    <a:pt x="0" y="2011680"/>
                  </a:lnTo>
                  <a:close/>
                </a:path>
                <a:path w="6343015" h="2011679">
                  <a:moveTo>
                    <a:pt x="0" y="301751"/>
                  </a:moveTo>
                  <a:lnTo>
                    <a:pt x="4072128" y="301751"/>
                  </a:lnTo>
                  <a:lnTo>
                    <a:pt x="4072128" y="0"/>
                  </a:lnTo>
                  <a:lnTo>
                    <a:pt x="0" y="0"/>
                  </a:lnTo>
                  <a:lnTo>
                    <a:pt x="0" y="301751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2327" y="1310639"/>
            <a:ext cx="8467344" cy="114604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127" y="3429000"/>
            <a:ext cx="11667744" cy="1115568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448" y="1130808"/>
            <a:ext cx="5785103" cy="4596384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357194"/>
            <a:ext cx="346202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AUTHORIZATION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604592"/>
            <a:ext cx="341757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Container/Blob</a:t>
            </a:r>
            <a:r>
              <a:rPr dirty="0" sz="1700" spc="-9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Authorization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866661"/>
            <a:ext cx="4527550" cy="137858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500" spc="-10">
                <a:latin typeface="Arial"/>
                <a:cs typeface="Arial"/>
              </a:rPr>
              <a:t>Anonymous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Shared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Signature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Active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Directory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Storage</a:t>
            </a:r>
            <a:r>
              <a:rPr dirty="0" sz="1500" spc="-1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Account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Shared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Key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Storage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account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level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245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1967" y="1938527"/>
            <a:ext cx="6608064" cy="2980944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3988" y="2987166"/>
            <a:ext cx="3491865" cy="807720"/>
          </a:xfrm>
          <a:prstGeom prst="rect"/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20"/>
              <a:t>SHARED</a:t>
            </a:r>
            <a:r>
              <a:rPr dirty="0" sz="2700" spc="260"/>
              <a:t> </a:t>
            </a:r>
            <a:r>
              <a:rPr dirty="0" sz="2700" spc="100"/>
              <a:t>ACCESS </a:t>
            </a:r>
            <a:r>
              <a:rPr dirty="0" sz="2700" spc="90"/>
              <a:t>SIGNATURE</a:t>
            </a:r>
            <a:endParaRPr sz="2700"/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7429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pc="-25"/>
              <a:t>SAS</a:t>
            </a:r>
          </a:p>
          <a:p>
            <a:pPr marL="12700" marR="2828290">
              <a:lnSpc>
                <a:spcPct val="148000"/>
              </a:lnSpc>
              <a:spcBef>
                <a:spcPts val="10"/>
              </a:spcBef>
            </a:pPr>
            <a:r>
              <a:rPr dirty="0" sz="1500" b="0">
                <a:latin typeface="Arial"/>
                <a:cs typeface="Arial"/>
              </a:rPr>
              <a:t>Limited</a:t>
            </a:r>
            <a:r>
              <a:rPr dirty="0" sz="1500" spc="-5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access</a:t>
            </a:r>
            <a:r>
              <a:rPr dirty="0" sz="1500" spc="-6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via</a:t>
            </a:r>
            <a:r>
              <a:rPr dirty="0" sz="1500" spc="-2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a </a:t>
            </a:r>
            <a:r>
              <a:rPr dirty="0" sz="1500" spc="-25" b="0">
                <a:latin typeface="Arial"/>
                <a:cs typeface="Arial"/>
              </a:rPr>
              <a:t>URI </a:t>
            </a:r>
            <a:r>
              <a:rPr dirty="0" sz="1500" b="0">
                <a:latin typeface="Arial"/>
                <a:cs typeface="Arial"/>
              </a:rPr>
              <a:t>Could</a:t>
            </a:r>
            <a:r>
              <a:rPr dirty="0" sz="1500" spc="-2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be</a:t>
            </a:r>
            <a:r>
              <a:rPr dirty="0" sz="1500" spc="-2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time</a:t>
            </a:r>
            <a:r>
              <a:rPr dirty="0" sz="1500" spc="-40" b="0">
                <a:latin typeface="Arial"/>
                <a:cs typeface="Arial"/>
              </a:rPr>
              <a:t> </a:t>
            </a:r>
            <a:r>
              <a:rPr dirty="0" sz="1500" spc="-10" b="0">
                <a:latin typeface="Arial"/>
                <a:cs typeface="Arial"/>
              </a:rPr>
              <a:t>limited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 b="0">
                <a:latin typeface="Arial"/>
                <a:cs typeface="Arial"/>
              </a:rPr>
              <a:t>Signed</a:t>
            </a:r>
            <a:r>
              <a:rPr dirty="0" sz="1500" spc="-15" b="0">
                <a:latin typeface="Arial"/>
                <a:cs typeface="Arial"/>
              </a:rPr>
              <a:t> </a:t>
            </a:r>
            <a:r>
              <a:rPr dirty="0" sz="1500" spc="-10" b="0">
                <a:latin typeface="Arial"/>
                <a:cs typeface="Arial"/>
              </a:rPr>
              <a:t>by</a:t>
            </a:r>
            <a:r>
              <a:rPr dirty="0" sz="1500" spc="-120" b="0">
                <a:latin typeface="Arial"/>
                <a:cs typeface="Arial"/>
              </a:rPr>
              <a:t> </a:t>
            </a:r>
            <a:r>
              <a:rPr dirty="0" sz="1500" spc="-10" b="0">
                <a:latin typeface="Arial"/>
                <a:cs typeface="Arial"/>
              </a:rPr>
              <a:t>Azure</a:t>
            </a:r>
            <a:r>
              <a:rPr dirty="0" sz="1500" spc="-6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AD</a:t>
            </a:r>
            <a:r>
              <a:rPr dirty="0" sz="1500" spc="-2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credentials</a:t>
            </a:r>
            <a:r>
              <a:rPr dirty="0" sz="1500" spc="-7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or</a:t>
            </a:r>
            <a:r>
              <a:rPr dirty="0" sz="1500" spc="-1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by</a:t>
            </a:r>
            <a:r>
              <a:rPr dirty="0" sz="1500" spc="-2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account</a:t>
            </a:r>
            <a:r>
              <a:rPr dirty="0" sz="1500" spc="-5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Shared</a:t>
            </a:r>
            <a:r>
              <a:rPr dirty="0" sz="1500" spc="-40" b="0">
                <a:latin typeface="Arial"/>
                <a:cs typeface="Arial"/>
              </a:rPr>
              <a:t> </a:t>
            </a:r>
            <a:r>
              <a:rPr dirty="0" sz="1500" spc="-25" b="0">
                <a:latin typeface="Arial"/>
                <a:cs typeface="Arial"/>
              </a:rPr>
              <a:t>Key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247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46703" y="82294"/>
            <a:ext cx="4895215" cy="6693534"/>
            <a:chOff x="3346703" y="82294"/>
            <a:chExt cx="4895215" cy="669353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0207" y="82294"/>
              <a:ext cx="4291584" cy="66934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5" y="1127734"/>
              <a:ext cx="625614" cy="31473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4135" y="2252446"/>
              <a:ext cx="625614" cy="31473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4135" y="2682201"/>
              <a:ext cx="625614" cy="3116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6703" y="5779007"/>
              <a:ext cx="625614" cy="311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346202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AUTHORIZATION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249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827329"/>
            <a:ext cx="2477135" cy="108648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b="1">
                <a:latin typeface="Arial Black"/>
                <a:cs typeface="Arial Black"/>
              </a:rPr>
              <a:t>Storage</a:t>
            </a:r>
            <a:r>
              <a:rPr dirty="0" sz="1700" spc="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Account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dirty="0" sz="1500">
                <a:latin typeface="Arial"/>
                <a:cs typeface="Arial"/>
              </a:rPr>
              <a:t>Active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Directory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Storage</a:t>
            </a:r>
            <a:r>
              <a:rPr dirty="0" sz="1500" spc="-1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Account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Shared</a:t>
            </a:r>
            <a:r>
              <a:rPr dirty="0" sz="1500" spc="1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Key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269367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SHARED</a:t>
            </a:r>
            <a:r>
              <a:rPr dirty="0" sz="2700" spc="26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65" b="1">
                <a:solidFill>
                  <a:srgbClr val="FFFFFF"/>
                </a:solidFill>
                <a:latin typeface="Arial Black"/>
                <a:cs typeface="Arial Black"/>
              </a:rPr>
              <a:t>KEY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250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230882"/>
            <a:ext cx="137668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Shared</a:t>
            </a:r>
            <a:r>
              <a:rPr dirty="0" sz="1700" spc="-15">
                <a:solidFill>
                  <a:srgbClr val="000000"/>
                </a:solidFill>
              </a:rPr>
              <a:t> </a:t>
            </a:r>
            <a:r>
              <a:rPr dirty="0" sz="1700" spc="-25">
                <a:solidFill>
                  <a:srgbClr val="000000"/>
                </a:solidFill>
              </a:rPr>
              <a:t>Key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491410"/>
            <a:ext cx="5325110" cy="1654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747520">
              <a:lnSpc>
                <a:spcPct val="148200"/>
              </a:lnSpc>
              <a:spcBef>
                <a:spcPts val="95"/>
              </a:spcBef>
            </a:pPr>
            <a:r>
              <a:rPr dirty="0" sz="1500" spc="-10">
                <a:latin typeface="Arial"/>
                <a:cs typeface="Arial"/>
              </a:rPr>
              <a:t>512-</a:t>
            </a:r>
            <a:r>
              <a:rPr dirty="0" sz="1500">
                <a:latin typeface="Arial"/>
                <a:cs typeface="Arial"/>
              </a:rPr>
              <a:t>bit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keys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storage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accounts </a:t>
            </a:r>
            <a:r>
              <a:rPr dirty="0" sz="1500">
                <a:latin typeface="Arial"/>
                <a:cs typeface="Arial"/>
              </a:rPr>
              <a:t>Not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recommended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but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enabled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by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default!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Key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like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root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password 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storage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account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spcBef>
                <a:spcPts val="505"/>
              </a:spcBef>
            </a:pP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shared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key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grants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full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0">
                <a:latin typeface="Arial"/>
                <a:cs typeface="Arial"/>
              </a:rPr>
              <a:t> storage </a:t>
            </a:r>
            <a:r>
              <a:rPr dirty="0" sz="1500">
                <a:latin typeface="Arial"/>
                <a:cs typeface="Arial"/>
              </a:rPr>
              <a:t>account’s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configuration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its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357194"/>
            <a:ext cx="335534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20" b="1">
                <a:solidFill>
                  <a:srgbClr val="FFFFFF"/>
                </a:solidFill>
                <a:latin typeface="Arial Black"/>
                <a:cs typeface="Arial Black"/>
              </a:rPr>
              <a:t>INITIAL</a:t>
            </a:r>
            <a:r>
              <a:rPr dirty="0" sz="2700" spc="254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471115"/>
            <a:ext cx="105727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Could</a:t>
            </a:r>
            <a:r>
              <a:rPr dirty="0" sz="1700" spc="-40">
                <a:solidFill>
                  <a:srgbClr val="000000"/>
                </a:solidFill>
              </a:rPr>
              <a:t> </a:t>
            </a:r>
            <a:r>
              <a:rPr dirty="0" sz="1700" spc="-25">
                <a:solidFill>
                  <a:srgbClr val="000000"/>
                </a:solidFill>
              </a:rPr>
              <a:t>be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733057"/>
            <a:ext cx="2466340" cy="23914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90"/>
              </a:spcBef>
            </a:pPr>
            <a:r>
              <a:rPr dirty="0" sz="1500">
                <a:latin typeface="Arial"/>
                <a:cs typeface="Arial"/>
              </a:rPr>
              <a:t>Pivot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from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on-</a:t>
            </a:r>
            <a:r>
              <a:rPr dirty="0" sz="1500" spc="-20">
                <a:latin typeface="Arial"/>
                <a:cs typeface="Arial"/>
              </a:rPr>
              <a:t>prem </a:t>
            </a:r>
            <a:r>
              <a:rPr dirty="0" sz="1500" spc="-10">
                <a:latin typeface="Arial"/>
                <a:cs typeface="Arial"/>
              </a:rPr>
              <a:t>Compromise</a:t>
            </a:r>
            <a:r>
              <a:rPr dirty="0" sz="1500" spc="-1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2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VMs </a:t>
            </a:r>
            <a:r>
              <a:rPr dirty="0" sz="1500">
                <a:latin typeface="Arial"/>
                <a:cs typeface="Arial"/>
              </a:rPr>
              <a:t>Password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spraying/guessing Blobs</a:t>
            </a:r>
            <a:endParaRPr sz="1500">
              <a:latin typeface="Arial"/>
              <a:cs typeface="Arial"/>
            </a:endParaRPr>
          </a:p>
          <a:p>
            <a:pPr marL="12700" marR="1376680">
              <a:lnSpc>
                <a:spcPct val="147400"/>
              </a:lnSpc>
              <a:spcBef>
                <a:spcPts val="15"/>
              </a:spcBef>
            </a:pPr>
            <a:r>
              <a:rPr dirty="0" sz="1500" spc="-10">
                <a:latin typeface="Arial"/>
                <a:cs typeface="Arial"/>
              </a:rPr>
              <a:t>Phishing </a:t>
            </a:r>
            <a:r>
              <a:rPr dirty="0" sz="1500">
                <a:latin typeface="Arial"/>
                <a:cs typeface="Arial"/>
              </a:rPr>
              <a:t>App</a:t>
            </a:r>
            <a:r>
              <a:rPr dirty="0" sz="1500" spc="-10">
                <a:latin typeface="Arial"/>
                <a:cs typeface="Arial"/>
              </a:rPr>
              <a:t> consent </a:t>
            </a: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54918" y="6412179"/>
            <a:ext cx="12318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26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269367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SHARED</a:t>
            </a:r>
            <a:r>
              <a:rPr dirty="0" sz="2700" spc="26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65" b="1">
                <a:solidFill>
                  <a:srgbClr val="FFFFFF"/>
                </a:solidFill>
                <a:latin typeface="Arial Black"/>
                <a:cs typeface="Arial Black"/>
              </a:rPr>
              <a:t>KEY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251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860675"/>
            <a:ext cx="106235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The</a:t>
            </a:r>
            <a:r>
              <a:rPr dirty="0" sz="1700" spc="10">
                <a:solidFill>
                  <a:srgbClr val="000000"/>
                </a:solidFill>
              </a:rPr>
              <a:t> </a:t>
            </a:r>
            <a:r>
              <a:rPr dirty="0" sz="1700" spc="-20">
                <a:solidFill>
                  <a:srgbClr val="000000"/>
                </a:solidFill>
              </a:rPr>
              <a:t>Risk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185965"/>
            <a:ext cx="5102860" cy="118681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keys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grant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full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storage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account’s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500" spc="-10">
                <a:latin typeface="Arial"/>
                <a:cs typeface="Arial"/>
              </a:rPr>
              <a:t>configuration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its</a:t>
            </a:r>
            <a:r>
              <a:rPr dirty="0" sz="1500" spc="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Recent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research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(April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2023)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shows</a:t>
            </a:r>
            <a:r>
              <a:rPr dirty="0" sz="1500" spc="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this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lead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RCE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by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500" spc="-10">
                <a:latin typeface="Arial"/>
                <a:cs typeface="Arial"/>
              </a:rPr>
              <a:t>abusing</a:t>
            </a:r>
            <a:r>
              <a:rPr dirty="0" sz="1500" spc="-1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Functions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055" y="320040"/>
            <a:ext cx="8247888" cy="5434583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3823" y="2020823"/>
            <a:ext cx="5864352" cy="2816352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2973451"/>
            <a:ext cx="701929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0550" algn="l"/>
                <a:tab pos="1308100" algn="l"/>
                <a:tab pos="1567180" algn="l"/>
                <a:tab pos="2552700" algn="l"/>
                <a:tab pos="3100705" algn="l"/>
                <a:tab pos="3782060" algn="l"/>
                <a:tab pos="5184775" algn="l"/>
                <a:tab pos="5699125" algn="l"/>
                <a:tab pos="6246495" algn="l"/>
              </a:tabLst>
            </a:pPr>
            <a:r>
              <a:rPr dirty="0" sz="1700" spc="65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k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k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52009" y="3232226"/>
            <a:ext cx="86106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2009" y="3796665"/>
            <a:ext cx="61734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891540" algn="l"/>
                <a:tab pos="1244600" algn="l"/>
                <a:tab pos="1916430" algn="l"/>
                <a:tab pos="4083050" algn="l"/>
                <a:tab pos="516890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40790">
              <a:lnSpc>
                <a:spcPct val="100000"/>
              </a:lnSpc>
              <a:spcBef>
                <a:spcPts val="100"/>
              </a:spcBef>
            </a:pPr>
            <a:r>
              <a:rPr dirty="0" spc="95">
                <a:solidFill>
                  <a:srgbClr val="000000"/>
                </a:solidFill>
              </a:rPr>
              <a:t>VIRTUAL</a:t>
            </a:r>
            <a:r>
              <a:rPr dirty="0" spc="360">
                <a:solidFill>
                  <a:srgbClr val="000000"/>
                </a:solidFill>
              </a:rPr>
              <a:t> </a:t>
            </a:r>
            <a:r>
              <a:rPr dirty="0" spc="95">
                <a:solidFill>
                  <a:srgbClr val="000000"/>
                </a:solidFill>
              </a:rPr>
              <a:t>HARD</a:t>
            </a:r>
            <a:r>
              <a:rPr dirty="0" spc="345">
                <a:solidFill>
                  <a:srgbClr val="000000"/>
                </a:solidFill>
              </a:rPr>
              <a:t> </a:t>
            </a:r>
            <a:r>
              <a:rPr dirty="0" spc="95">
                <a:solidFill>
                  <a:srgbClr val="000000"/>
                </a:solidFill>
              </a:rPr>
              <a:t>DISKS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023854" y="6428333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255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130422"/>
            <a:ext cx="3117850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VIRTUAL</a:t>
            </a:r>
            <a:r>
              <a:rPr dirty="0" sz="2700" spc="254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85" b="1">
                <a:solidFill>
                  <a:srgbClr val="FFFFFF"/>
                </a:solidFill>
                <a:latin typeface="Arial Black"/>
                <a:cs typeface="Arial Black"/>
              </a:rPr>
              <a:t>HARD DISK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256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315806"/>
            <a:ext cx="3193415" cy="210185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spc="-25" b="1">
                <a:latin typeface="Arial Black"/>
                <a:cs typeface="Arial Black"/>
              </a:rPr>
              <a:t>VHD</a:t>
            </a:r>
            <a:endParaRPr sz="1700">
              <a:latin typeface="Arial Black"/>
              <a:cs typeface="Arial Black"/>
            </a:endParaRPr>
          </a:p>
          <a:p>
            <a:pPr marL="12700" marR="249554">
              <a:lnSpc>
                <a:spcPct val="148200"/>
              </a:lnSpc>
              <a:spcBef>
                <a:spcPts val="5"/>
              </a:spcBef>
            </a:pPr>
            <a:r>
              <a:rPr dirty="0" sz="1500">
                <a:latin typeface="Arial"/>
                <a:cs typeface="Arial"/>
              </a:rPr>
              <a:t>Usually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storage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accounts </a:t>
            </a:r>
            <a:r>
              <a:rPr dirty="0" sz="1500">
                <a:latin typeface="Arial"/>
                <a:cs typeface="Arial"/>
              </a:rPr>
              <a:t>Hard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disk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images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VMs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Contain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data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stored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VMs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Potentially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create/download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snapshot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Mount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snapshot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130422"/>
            <a:ext cx="3009900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20" b="1">
                <a:solidFill>
                  <a:srgbClr val="FFFFFF"/>
                </a:solidFill>
                <a:latin typeface="Arial Black"/>
                <a:cs typeface="Arial Black"/>
              </a:rPr>
              <a:t>HASHES</a:t>
            </a:r>
            <a:r>
              <a:rPr dirty="0" sz="2700" spc="26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FROM </a:t>
            </a:r>
            <a:r>
              <a:rPr dirty="0" sz="2700" spc="120" b="1">
                <a:solidFill>
                  <a:srgbClr val="FFFFFF"/>
                </a:solidFill>
                <a:latin typeface="Arial Black"/>
                <a:cs typeface="Arial Black"/>
              </a:rPr>
              <a:t>VM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257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438781"/>
            <a:ext cx="171513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Disk</a:t>
            </a:r>
            <a:r>
              <a:rPr dirty="0" sz="1700" spc="-1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Snapshot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699309"/>
            <a:ext cx="3447415" cy="1718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82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If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snapshot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exists,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you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download</a:t>
            </a:r>
            <a:r>
              <a:rPr dirty="0" sz="1500" spc="1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it </a:t>
            </a:r>
            <a:r>
              <a:rPr dirty="0" sz="1500" spc="-10">
                <a:latin typeface="Arial"/>
                <a:cs typeface="Arial"/>
              </a:rPr>
              <a:t>Alternatively,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we</a:t>
            </a:r>
            <a:r>
              <a:rPr dirty="0" sz="1500" spc="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create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one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Mount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(example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using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Kali)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Extract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SAM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SYSTEM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files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Use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impacket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extract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hashes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2679" y="2545079"/>
            <a:ext cx="7406640" cy="1712976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9192" y="941832"/>
            <a:ext cx="6833616" cy="4422648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4727" y="3316223"/>
            <a:ext cx="8162544" cy="228295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936" y="771144"/>
            <a:ext cx="10168127" cy="81686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2927" y="2279904"/>
            <a:ext cx="6486144" cy="44805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81125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AZURE</a:t>
            </a:r>
            <a:r>
              <a:rPr dirty="0" spc="325"/>
              <a:t> </a:t>
            </a:r>
            <a:r>
              <a:rPr dirty="0" spc="65"/>
              <a:t>AD</a:t>
            </a:r>
            <a:r>
              <a:rPr dirty="0" spc="330"/>
              <a:t> </a:t>
            </a:r>
            <a:r>
              <a:rPr dirty="0" spc="100"/>
              <a:t>CONNECT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100054" y="642833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27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0960" y="1980133"/>
            <a:ext cx="2023110" cy="2711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89990" algn="l"/>
              </a:tabLst>
            </a:pP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50" b="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	u</a:t>
            </a:r>
            <a:r>
              <a:rPr dirty="0" sz="16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40960" y="2224531"/>
            <a:ext cx="6791325" cy="1246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3518535">
              <a:lnSpc>
                <a:spcPct val="100000"/>
              </a:lnSpc>
              <a:spcBef>
                <a:spcPts val="105"/>
              </a:spcBef>
              <a:tabLst>
                <a:tab pos="701040" algn="l"/>
                <a:tab pos="118999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3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y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f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99770" algn="l"/>
                <a:tab pos="1637030" algn="l"/>
                <a:tab pos="2902585" algn="l"/>
                <a:tab pos="3439160" algn="l"/>
                <a:tab pos="413385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f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M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(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04355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40960" y="3443681"/>
            <a:ext cx="7005320" cy="19786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9878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/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9878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3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~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9878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~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189990" algn="l"/>
                <a:tab pos="438086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84771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82827" y="3683889"/>
            <a:ext cx="282257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90" b="1">
                <a:solidFill>
                  <a:srgbClr val="FFFFFF"/>
                </a:solidFill>
                <a:latin typeface="Arial Black"/>
                <a:cs typeface="Arial Black"/>
              </a:rPr>
              <a:t>DIY</a:t>
            </a:r>
            <a:r>
              <a:rPr dirty="0" sz="2900" spc="27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500450"/>
            <a:ext cx="235902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REMEMBER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1106150" y="6420580"/>
            <a:ext cx="172085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latin typeface="Arial"/>
                <a:cs typeface="Arial"/>
              </a:rPr>
              <a:t>262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799488"/>
            <a:ext cx="2479040" cy="142621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b="1">
                <a:latin typeface="Arial Black"/>
                <a:cs typeface="Arial Black"/>
              </a:rPr>
              <a:t>Look</a:t>
            </a:r>
            <a:r>
              <a:rPr dirty="0" sz="1700" spc="-2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Around!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8100"/>
              </a:lnSpc>
              <a:spcBef>
                <a:spcPts val="10"/>
              </a:spcBef>
            </a:pPr>
            <a:r>
              <a:rPr dirty="0" sz="1500">
                <a:latin typeface="Arial"/>
                <a:cs typeface="Arial"/>
              </a:rPr>
              <a:t>We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focused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hashes </a:t>
            </a:r>
            <a:r>
              <a:rPr dirty="0" sz="1500">
                <a:latin typeface="Arial"/>
                <a:cs typeface="Arial"/>
              </a:rPr>
              <a:t>But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you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have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full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disk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access </a:t>
            </a:r>
            <a:r>
              <a:rPr dirty="0" sz="1500">
                <a:latin typeface="Arial"/>
                <a:cs typeface="Arial"/>
              </a:rPr>
              <a:t>Look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around!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3457447"/>
            <a:ext cx="451485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67080" algn="l"/>
                <a:tab pos="1326515" algn="l"/>
                <a:tab pos="1889760" algn="l"/>
                <a:tab pos="2303145" algn="l"/>
                <a:tab pos="2936240" algn="l"/>
                <a:tab pos="34505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276606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DISCUSSION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35150">
              <a:lnSpc>
                <a:spcPct val="100000"/>
              </a:lnSpc>
              <a:spcBef>
                <a:spcPts val="100"/>
              </a:spcBef>
            </a:pPr>
            <a:r>
              <a:rPr dirty="0" spc="105">
                <a:solidFill>
                  <a:srgbClr val="000000"/>
                </a:solidFill>
              </a:rPr>
              <a:t>BONUS</a:t>
            </a:r>
            <a:r>
              <a:rPr dirty="0" spc="345">
                <a:solidFill>
                  <a:srgbClr val="000000"/>
                </a:solidFill>
              </a:rPr>
              <a:t> </a:t>
            </a:r>
            <a:r>
              <a:rPr dirty="0" spc="105">
                <a:solidFill>
                  <a:srgbClr val="000000"/>
                </a:solidFill>
              </a:rPr>
              <a:t>SECTION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5852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 spc="-25"/>
              <a:t>264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17955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VM</a:t>
            </a:r>
            <a:r>
              <a:rPr dirty="0" spc="310"/>
              <a:t> </a:t>
            </a:r>
            <a:r>
              <a:rPr dirty="0" spc="70"/>
              <a:t>RUN</a:t>
            </a:r>
            <a:r>
              <a:rPr dirty="0" spc="310"/>
              <a:t> </a:t>
            </a:r>
            <a:r>
              <a:rPr dirty="0" spc="105"/>
              <a:t>COMMANDS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5852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 spc="-25"/>
              <a:t>265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130422"/>
            <a:ext cx="2165350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VM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50" b="1">
                <a:solidFill>
                  <a:srgbClr val="FFFFFF"/>
                </a:solidFill>
                <a:latin typeface="Arial Black"/>
                <a:cs typeface="Arial Black"/>
              </a:rPr>
              <a:t>RUN </a:t>
            </a: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COMMAND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752725"/>
            <a:ext cx="172466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Run</a:t>
            </a:r>
            <a:r>
              <a:rPr dirty="0" sz="1700" spc="-4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Command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3013252"/>
            <a:ext cx="3246120" cy="13798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19455">
              <a:lnSpc>
                <a:spcPct val="1482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Run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commands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Scripts </a:t>
            </a:r>
            <a:r>
              <a:rPr dirty="0" sz="1500">
                <a:latin typeface="Arial"/>
                <a:cs typeface="Arial"/>
              </a:rPr>
              <a:t>VM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Contributor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role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higher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267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Commands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run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 nt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authority\system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run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from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portal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06150" y="6412179"/>
            <a:ext cx="1720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266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808" y="512063"/>
            <a:ext cx="9930384" cy="5132832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384" y="1347216"/>
            <a:ext cx="11381232" cy="3547872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93191" y="1377696"/>
            <a:ext cx="11405870" cy="3736975"/>
            <a:chOff x="393191" y="1377696"/>
            <a:chExt cx="11405870" cy="37369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377696"/>
              <a:ext cx="11405616" cy="373684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9856" y="3325368"/>
              <a:ext cx="4568952" cy="1789175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2829305"/>
            <a:ext cx="124079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268472"/>
            <a:ext cx="5281295" cy="1148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10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  <a:tabLst>
                <a:tab pos="273177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“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“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  <a:p>
            <a:pPr marL="12700" marR="67310">
              <a:lnSpc>
                <a:spcPts val="1730"/>
              </a:lnSpc>
              <a:spcBef>
                <a:spcPts val="12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200">
                <a:solidFill>
                  <a:srgbClr val="6FAC46"/>
                </a:solidFill>
                <a:latin typeface="Arial"/>
                <a:cs typeface="Arial"/>
              </a:rPr>
              <a:t>add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-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2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2827" y="3285566"/>
            <a:ext cx="2303145" cy="864869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9"/>
              </a:spcBef>
            </a:pPr>
            <a:r>
              <a:rPr dirty="0" sz="2900" spc="65" b="1">
                <a:solidFill>
                  <a:srgbClr val="FFFFFF"/>
                </a:solidFill>
                <a:latin typeface="Arial Black"/>
                <a:cs typeface="Arial Black"/>
              </a:rPr>
              <a:t>VM</a:t>
            </a:r>
            <a:r>
              <a:rPr dirty="0" sz="2900" spc="29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50" b="1">
                <a:solidFill>
                  <a:srgbClr val="FFFFFF"/>
                </a:solidFill>
                <a:latin typeface="Arial Black"/>
                <a:cs typeface="Arial Black"/>
              </a:rPr>
              <a:t>RUN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COMMAND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130422"/>
            <a:ext cx="2121535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AZURE</a:t>
            </a:r>
            <a:r>
              <a:rPr dirty="0" sz="2700" spc="26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35" b="1">
                <a:solidFill>
                  <a:srgbClr val="FFFFFF"/>
                </a:solidFill>
                <a:latin typeface="Arial Black"/>
                <a:cs typeface="Arial Black"/>
              </a:rPr>
              <a:t>AD </a:t>
            </a: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CONNECT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28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656232"/>
            <a:ext cx="4214495" cy="1087120"/>
          </a:xfrm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ct val="145400"/>
              </a:lnSpc>
              <a:spcBef>
                <a:spcPts val="150"/>
              </a:spcBef>
            </a:pPr>
            <a:r>
              <a:rPr dirty="0" sz="1700" spc="-10">
                <a:solidFill>
                  <a:srgbClr val="000000"/>
                </a:solidFill>
              </a:rPr>
              <a:t>Tool</a:t>
            </a:r>
            <a:r>
              <a:rPr dirty="0" sz="1700" spc="-8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To</a:t>
            </a:r>
            <a:r>
              <a:rPr dirty="0" sz="1700" spc="-90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Implement</a:t>
            </a:r>
            <a:r>
              <a:rPr dirty="0" sz="1700" spc="-90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Hybrid</a:t>
            </a:r>
            <a:r>
              <a:rPr dirty="0" sz="1700" spc="-10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Identity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Sync</a:t>
            </a:r>
            <a:r>
              <a:rPr dirty="0" sz="1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on-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prem</a:t>
            </a:r>
            <a:r>
              <a:rPr dirty="0" sz="1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users,</a:t>
            </a:r>
            <a:r>
              <a:rPr dirty="0" sz="1500" spc="-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groups</a:t>
            </a:r>
            <a:r>
              <a:rPr dirty="0" sz="1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dirty="0" sz="1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devices</a:t>
            </a:r>
            <a:r>
              <a:rPr dirty="0" sz="1500" spc="-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dirty="0" sz="15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cloud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Password</a:t>
            </a:r>
            <a:r>
              <a:rPr dirty="0" sz="1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b="0">
                <a:solidFill>
                  <a:srgbClr val="000000"/>
                </a:solidFill>
                <a:latin typeface="Arial"/>
                <a:cs typeface="Arial"/>
              </a:rPr>
              <a:t>Hash</a:t>
            </a:r>
            <a:r>
              <a:rPr dirty="0" sz="1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Synchronization</a:t>
            </a:r>
            <a:r>
              <a:rPr dirty="0" sz="15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(PHS)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3826002"/>
            <a:ext cx="3138170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0">
                <a:latin typeface="Arial"/>
                <a:cs typeface="Arial"/>
              </a:rPr>
              <a:t>Creates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users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on-prem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on-cloud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57876" y="2955747"/>
            <a:ext cx="268986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85519" algn="l"/>
                <a:tab pos="159766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K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7876" y="3520185"/>
            <a:ext cx="245237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5340" algn="l"/>
                <a:tab pos="195008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57876" y="4084446"/>
            <a:ext cx="441261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135" algn="l"/>
                <a:tab pos="1658620" algn="l"/>
                <a:tab pos="2388235" algn="l"/>
                <a:tab pos="3070225" algn="l"/>
                <a:tab pos="3569335" algn="l"/>
                <a:tab pos="392239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K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282384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90" b="1">
                <a:solidFill>
                  <a:srgbClr val="FFFFFF"/>
                </a:solidFill>
                <a:latin typeface="Arial Black"/>
                <a:cs typeface="Arial Black"/>
              </a:rPr>
              <a:t>DIY</a:t>
            </a:r>
            <a:r>
              <a:rPr dirty="0" sz="2900" spc="27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168" y="1871472"/>
            <a:ext cx="11027664" cy="3115055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368" y="1182624"/>
            <a:ext cx="11637264" cy="30175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407920" y="2218944"/>
            <a:ext cx="7376159" cy="3084830"/>
            <a:chOff x="2407920" y="2218944"/>
            <a:chExt cx="7376159" cy="308483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7920" y="2218944"/>
              <a:ext cx="7376159" cy="308457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072127" y="2889504"/>
              <a:ext cx="896619" cy="384175"/>
            </a:xfrm>
            <a:custGeom>
              <a:avLst/>
              <a:gdLst/>
              <a:ahLst/>
              <a:cxnLst/>
              <a:rect l="l" t="t" r="r" b="b"/>
              <a:pathLst>
                <a:path w="896620" h="384175">
                  <a:moveTo>
                    <a:pt x="192024" y="0"/>
                  </a:moveTo>
                  <a:lnTo>
                    <a:pt x="0" y="192024"/>
                  </a:lnTo>
                  <a:lnTo>
                    <a:pt x="192024" y="384048"/>
                  </a:lnTo>
                  <a:lnTo>
                    <a:pt x="192024" y="288036"/>
                  </a:lnTo>
                  <a:lnTo>
                    <a:pt x="896112" y="288036"/>
                  </a:lnTo>
                  <a:lnTo>
                    <a:pt x="896112" y="96012"/>
                  </a:lnTo>
                  <a:lnTo>
                    <a:pt x="192024" y="96012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072127" y="2889504"/>
              <a:ext cx="896619" cy="384175"/>
            </a:xfrm>
            <a:custGeom>
              <a:avLst/>
              <a:gdLst/>
              <a:ahLst/>
              <a:cxnLst/>
              <a:rect l="l" t="t" r="r" b="b"/>
              <a:pathLst>
                <a:path w="896620" h="384175">
                  <a:moveTo>
                    <a:pt x="0" y="192024"/>
                  </a:moveTo>
                  <a:lnTo>
                    <a:pt x="192024" y="0"/>
                  </a:lnTo>
                  <a:lnTo>
                    <a:pt x="192024" y="96012"/>
                  </a:lnTo>
                  <a:lnTo>
                    <a:pt x="896112" y="96012"/>
                  </a:lnTo>
                  <a:lnTo>
                    <a:pt x="896112" y="288036"/>
                  </a:lnTo>
                  <a:lnTo>
                    <a:pt x="192024" y="288036"/>
                  </a:lnTo>
                  <a:lnTo>
                    <a:pt x="192024" y="384048"/>
                  </a:lnTo>
                  <a:lnTo>
                    <a:pt x="0" y="192024"/>
                  </a:lnTo>
                  <a:close/>
                </a:path>
              </a:pathLst>
            </a:custGeom>
            <a:ln w="12700">
              <a:solidFill>
                <a:srgbClr val="507D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96160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THANK</a:t>
            </a:r>
            <a:r>
              <a:rPr dirty="0" spc="335"/>
              <a:t> </a:t>
            </a:r>
            <a:r>
              <a:rPr dirty="0" spc="30"/>
              <a:t>YOU!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023854" y="6428333"/>
            <a:ext cx="254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274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2919526"/>
            <a:ext cx="2461895" cy="10198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95"/>
              </a:spcBef>
            </a:pPr>
            <a:r>
              <a:rPr dirty="0" sz="2700" spc="140" b="1">
                <a:solidFill>
                  <a:srgbClr val="FFFFFF"/>
                </a:solidFill>
                <a:latin typeface="Arial Black"/>
                <a:cs typeface="Arial Black"/>
              </a:rPr>
              <a:t>ON-</a:t>
            </a: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PREM </a:t>
            </a:r>
            <a:r>
              <a:rPr dirty="0" sz="2700" spc="80" b="1">
                <a:solidFill>
                  <a:srgbClr val="FFFFFF"/>
                </a:solidFill>
                <a:latin typeface="Arial Black"/>
                <a:cs typeface="Arial Black"/>
              </a:rPr>
              <a:t>TWO</a:t>
            </a:r>
            <a:r>
              <a:rPr dirty="0" sz="2700" spc="27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USERS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29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1146428"/>
            <a:ext cx="178816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Sync</a:t>
            </a:r>
            <a:r>
              <a:rPr dirty="0" sz="1700" spc="-10">
                <a:solidFill>
                  <a:srgbClr val="000000"/>
                </a:solidFill>
              </a:rPr>
              <a:t> Accounts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1407812"/>
            <a:ext cx="5293360" cy="1653539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500" spc="-10">
                <a:latin typeface="Arial"/>
                <a:cs typeface="Arial"/>
              </a:rPr>
              <a:t>MSOL_123xyz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Used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sync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operations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Has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“Replicating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Directory”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permissions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i.e.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PHS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Permissions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replicate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directory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changes,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modify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passwords,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1500">
                <a:latin typeface="Arial"/>
                <a:cs typeface="Arial"/>
              </a:rPr>
              <a:t>modify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users,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modify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groups,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so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3830662"/>
            <a:ext cx="5119370" cy="17633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2896235">
              <a:lnSpc>
                <a:spcPct val="146300"/>
              </a:lnSpc>
              <a:spcBef>
                <a:spcPts val="125"/>
              </a:spcBef>
            </a:pPr>
            <a:r>
              <a:rPr dirty="0" sz="1700" b="1">
                <a:latin typeface="Arial Black"/>
                <a:cs typeface="Arial Black"/>
              </a:rPr>
              <a:t>Service</a:t>
            </a:r>
            <a:r>
              <a:rPr dirty="0" sz="1700" spc="5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Account </a:t>
            </a:r>
            <a:r>
              <a:rPr dirty="0" sz="1500">
                <a:latin typeface="Arial"/>
                <a:cs typeface="Arial"/>
              </a:rPr>
              <a:t>Existing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account…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or… </a:t>
            </a:r>
            <a:r>
              <a:rPr dirty="0" sz="1500" spc="-10">
                <a:latin typeface="Arial"/>
                <a:cs typeface="Arial"/>
              </a:rPr>
              <a:t>ADSyncMSA123abc</a:t>
            </a:r>
            <a:r>
              <a:rPr dirty="0" sz="1500" spc="5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Runs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MS</a:t>
            </a:r>
            <a:r>
              <a:rPr dirty="0" sz="1500" spc="-1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sync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service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C:\Program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Files\Microsoft</a:t>
            </a:r>
            <a:r>
              <a:rPr dirty="0" sz="1500" spc="-1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Sync\Bin\miiserver.exe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4935" y="649223"/>
            <a:ext cx="7882127" cy="5559552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357194"/>
            <a:ext cx="225044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LOGISTICS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217804">
              <a:lnSpc>
                <a:spcPct val="100000"/>
              </a:lnSpc>
              <a:spcBef>
                <a:spcPts val="30"/>
              </a:spcBef>
            </a:pPr>
            <a:r>
              <a:rPr dirty="0" sz="700" spc="-5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3008239"/>
            <a:ext cx="3839845" cy="108331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ct val="144800"/>
              </a:lnSpc>
              <a:spcBef>
                <a:spcPts val="155"/>
              </a:spcBef>
            </a:pPr>
            <a:r>
              <a:rPr dirty="0" sz="1700" b="1">
                <a:latin typeface="Arial Black"/>
                <a:cs typeface="Arial Black"/>
              </a:rPr>
              <a:t>Check</a:t>
            </a:r>
            <a:r>
              <a:rPr dirty="0" sz="1700" spc="-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Access</a:t>
            </a:r>
            <a:r>
              <a:rPr dirty="0" sz="1700" spc="-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to</a:t>
            </a:r>
            <a:r>
              <a:rPr dirty="0" sz="1700" spc="-5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Azure </a:t>
            </a:r>
            <a:r>
              <a:rPr dirty="0" sz="1700" spc="-10" b="1">
                <a:latin typeface="Arial Black"/>
                <a:cs typeface="Arial Black"/>
              </a:rPr>
              <a:t>Portal </a:t>
            </a:r>
            <a:r>
              <a:rPr dirty="0" sz="1500">
                <a:latin typeface="Arial"/>
                <a:cs typeface="Arial"/>
              </a:rPr>
              <a:t>Username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password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shared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drive </a:t>
            </a:r>
            <a:r>
              <a:rPr dirty="0" u="sng" sz="15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ourier New"/>
                <a:cs typeface="Courier New"/>
                <a:hlinkClick r:id="rId2"/>
              </a:rPr>
              <a:t>https://portal.azure.com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1247647"/>
            <a:ext cx="214693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Check</a:t>
            </a:r>
            <a:r>
              <a:rPr dirty="0" sz="1700" spc="-3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Access</a:t>
            </a:r>
            <a:r>
              <a:rPr dirty="0" sz="1700" spc="-30">
                <a:solidFill>
                  <a:srgbClr val="000000"/>
                </a:solidFill>
              </a:rPr>
              <a:t> </a:t>
            </a:r>
            <a:r>
              <a:rPr dirty="0" sz="1700" spc="-25">
                <a:solidFill>
                  <a:srgbClr val="000000"/>
                </a:solidFill>
              </a:rPr>
              <a:t>VM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1508811"/>
            <a:ext cx="3503929" cy="104076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500">
                <a:latin typeface="Arial"/>
                <a:cs typeface="Arial"/>
              </a:rPr>
              <a:t>RDP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VM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2670"/>
              </a:lnSpc>
              <a:spcBef>
                <a:spcPts val="95"/>
              </a:spcBef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Pause</a:t>
            </a:r>
            <a:r>
              <a:rPr dirty="0" sz="15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dirty="0" sz="15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close</a:t>
            </a:r>
            <a:r>
              <a:rPr dirty="0" sz="15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dirty="0" sz="15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0000"/>
                </a:solidFill>
                <a:latin typeface="Arial"/>
                <a:cs typeface="Arial"/>
              </a:rPr>
              <a:t>Hyper-</a:t>
            </a: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1500" spc="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0000"/>
                </a:solidFill>
                <a:latin typeface="Arial"/>
                <a:cs typeface="Arial"/>
              </a:rPr>
              <a:t>instances </a:t>
            </a: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Launch</a:t>
            </a:r>
            <a:r>
              <a:rPr dirty="0" sz="15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Internet</a:t>
            </a:r>
            <a:r>
              <a:rPr dirty="0" sz="15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Explorer</a:t>
            </a:r>
            <a:r>
              <a:rPr dirty="0" sz="15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then</a:t>
            </a:r>
            <a:r>
              <a:rPr dirty="0" sz="15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close</a:t>
            </a:r>
            <a:r>
              <a:rPr dirty="0" sz="15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FF0000"/>
                </a:solidFill>
                <a:latin typeface="Arial"/>
                <a:cs typeface="Arial"/>
              </a:rPr>
              <a:t>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4563452"/>
            <a:ext cx="3249295" cy="74803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spc="-10" b="1">
                <a:latin typeface="Arial Black"/>
                <a:cs typeface="Arial Black"/>
              </a:rPr>
              <a:t>PowerShell</a:t>
            </a:r>
            <a:r>
              <a:rPr dirty="0" sz="1700" spc="-50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Modules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Are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pre-</a:t>
            </a:r>
            <a:r>
              <a:rPr dirty="0" sz="1500">
                <a:latin typeface="Arial"/>
                <a:cs typeface="Arial"/>
              </a:rPr>
              <a:t>imported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when</a:t>
            </a:r>
            <a:r>
              <a:rPr dirty="0" sz="1500" spc="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you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launch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1508760"/>
            <a:ext cx="8333232" cy="384047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2215" y="1484375"/>
            <a:ext cx="5687568" cy="3889248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2432" y="1133855"/>
            <a:ext cx="8327135" cy="4590288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62655" y="1386839"/>
            <a:ext cx="6266815" cy="4084320"/>
            <a:chOff x="2962655" y="1386839"/>
            <a:chExt cx="6266815" cy="40843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2655" y="1386839"/>
              <a:ext cx="6266688" cy="408432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4432" y="3965435"/>
              <a:ext cx="662190" cy="4244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4640" y="3669779"/>
              <a:ext cx="662190" cy="424446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166615" y="1228344"/>
            <a:ext cx="3858895" cy="4401820"/>
            <a:chOff x="4166615" y="1228344"/>
            <a:chExt cx="3858895" cy="44018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6615" y="1228344"/>
              <a:ext cx="3858767" cy="440131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4647" y="1252715"/>
              <a:ext cx="662190" cy="4244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671" y="3974579"/>
              <a:ext cx="662190" cy="424446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130422"/>
            <a:ext cx="2709545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r>
              <a:rPr dirty="0" sz="2700" spc="29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85" b="1">
                <a:solidFill>
                  <a:srgbClr val="FFFFFF"/>
                </a:solidFill>
                <a:latin typeface="Arial Black"/>
                <a:cs typeface="Arial Black"/>
              </a:rPr>
              <a:t>SYNC USER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779598"/>
            <a:ext cx="154495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One</a:t>
            </a:r>
            <a:r>
              <a:rPr dirty="0" sz="1700" spc="-3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Account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3041065"/>
            <a:ext cx="5436870" cy="104076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500" spc="-10">
                <a:latin typeface="Arial"/>
                <a:cs typeface="Arial"/>
              </a:rPr>
              <a:t>Sync_ServerName_123abc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Has role</a:t>
            </a:r>
            <a:r>
              <a:rPr dirty="0" sz="1500" spc="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Directory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Synchronization</a:t>
            </a:r>
            <a:r>
              <a:rPr dirty="0" sz="1500" spc="-1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Accounts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Only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has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permissions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perform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directory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synchronization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54918" y="6412179"/>
            <a:ext cx="12318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36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013966" y="3153917"/>
            <a:ext cx="8164195" cy="550545"/>
            <a:chOff x="2013966" y="3153917"/>
            <a:chExt cx="8164195" cy="5505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016" y="3172967"/>
              <a:ext cx="8125968" cy="51206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023491" y="3163442"/>
              <a:ext cx="8145145" cy="531495"/>
            </a:xfrm>
            <a:custGeom>
              <a:avLst/>
              <a:gdLst/>
              <a:ahLst/>
              <a:cxnLst/>
              <a:rect l="l" t="t" r="r" b="b"/>
              <a:pathLst>
                <a:path w="8145145" h="531495">
                  <a:moveTo>
                    <a:pt x="0" y="531114"/>
                  </a:moveTo>
                  <a:lnTo>
                    <a:pt x="8145018" y="531114"/>
                  </a:lnTo>
                  <a:lnTo>
                    <a:pt x="8145018" y="0"/>
                  </a:lnTo>
                  <a:lnTo>
                    <a:pt x="0" y="0"/>
                  </a:lnTo>
                  <a:lnTo>
                    <a:pt x="0" y="531114"/>
                  </a:lnTo>
                  <a:close/>
                </a:path>
              </a:pathLst>
            </a:custGeom>
            <a:ln w="19049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500450"/>
            <a:ext cx="241046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SYNC</a:t>
            </a:r>
            <a:r>
              <a:rPr dirty="0" sz="2700" spc="27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85" b="1">
                <a:solidFill>
                  <a:srgbClr val="FFFFFF"/>
                </a:solidFill>
                <a:latin typeface="Arial Black"/>
                <a:cs typeface="Arial Black"/>
              </a:rPr>
              <a:t>USER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38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1589747"/>
            <a:ext cx="4052570" cy="142494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b="1">
                <a:latin typeface="Arial Black"/>
                <a:cs typeface="Arial Black"/>
              </a:rPr>
              <a:t>Compromise</a:t>
            </a:r>
            <a:r>
              <a:rPr dirty="0" sz="1700" spc="-1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Scenarios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8100"/>
              </a:lnSpc>
              <a:spcBef>
                <a:spcPts val="5"/>
              </a:spcBef>
            </a:pPr>
            <a:r>
              <a:rPr dirty="0" sz="1500">
                <a:latin typeface="Arial"/>
                <a:cs typeface="Arial"/>
              </a:rPr>
              <a:t>Server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Connect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compromised </a:t>
            </a:r>
            <a:r>
              <a:rPr dirty="0" sz="1500">
                <a:latin typeface="Arial"/>
                <a:cs typeface="Arial"/>
              </a:rPr>
              <a:t>Sync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created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guessable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password </a:t>
            </a:r>
            <a:r>
              <a:rPr dirty="0" sz="1500">
                <a:latin typeface="Arial"/>
                <a:cs typeface="Arial"/>
              </a:rPr>
              <a:t>User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password </a:t>
            </a:r>
            <a:r>
              <a:rPr dirty="0" sz="1500" spc="-10">
                <a:latin typeface="Arial"/>
                <a:cs typeface="Arial"/>
              </a:rPr>
              <a:t>change/reset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compromised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4064519"/>
            <a:ext cx="4178300" cy="108775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b="1">
                <a:latin typeface="Arial Black"/>
                <a:cs typeface="Arial Black"/>
              </a:rPr>
              <a:t>DC</a:t>
            </a:r>
            <a:r>
              <a:rPr dirty="0" sz="1700" spc="-10" b="1">
                <a:latin typeface="Arial Black"/>
                <a:cs typeface="Arial Black"/>
              </a:rPr>
              <a:t> </a:t>
            </a:r>
            <a:r>
              <a:rPr dirty="0" sz="1700" spc="-20" b="1">
                <a:latin typeface="Arial Black"/>
                <a:cs typeface="Arial Black"/>
              </a:rPr>
              <a:t>Sync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Replication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permissions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allow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DC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Sync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attack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Perquisite: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compromise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sync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user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2987166"/>
            <a:ext cx="2501265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MERCURY</a:t>
            </a:r>
            <a:r>
              <a:rPr dirty="0" sz="2700" spc="25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&amp; </a:t>
            </a: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FRIENDS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39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438781"/>
            <a:ext cx="115316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30">
                <a:solidFill>
                  <a:srgbClr val="000000"/>
                </a:solidFill>
              </a:rPr>
              <a:t>DEV-</a:t>
            </a:r>
            <a:r>
              <a:rPr dirty="0" sz="1700" spc="-20">
                <a:solidFill>
                  <a:srgbClr val="000000"/>
                </a:solidFill>
              </a:rPr>
              <a:t>1084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699309"/>
            <a:ext cx="4293870" cy="1718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959610">
              <a:lnSpc>
                <a:spcPct val="1482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Post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published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7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April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2023 </a:t>
            </a:r>
            <a:r>
              <a:rPr dirty="0" sz="1500">
                <a:latin typeface="Arial"/>
                <a:cs typeface="Arial"/>
              </a:rPr>
              <a:t>Iranian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linked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APT</a:t>
            </a:r>
            <a:endParaRPr sz="15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6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500">
                <a:latin typeface="Arial"/>
                <a:cs typeface="Arial"/>
              </a:rPr>
              <a:t>Adding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local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users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elevating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local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admin</a:t>
            </a:r>
            <a:endParaRPr sz="15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6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500" spc="-25">
                <a:latin typeface="Arial"/>
                <a:cs typeface="Arial"/>
              </a:rPr>
              <a:t>WMI</a:t>
            </a:r>
            <a:endParaRPr sz="15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6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Connect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credentials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pivot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cloud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06424" y="2374392"/>
            <a:ext cx="9979660" cy="2109470"/>
            <a:chOff x="1106424" y="2374392"/>
            <a:chExt cx="9979660" cy="21094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424" y="2374392"/>
              <a:ext cx="9979152" cy="210921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91768" y="2737116"/>
              <a:ext cx="9461500" cy="646430"/>
            </a:xfrm>
            <a:custGeom>
              <a:avLst/>
              <a:gdLst/>
              <a:ahLst/>
              <a:cxnLst/>
              <a:rect l="l" t="t" r="r" b="b"/>
              <a:pathLst>
                <a:path w="9461500" h="646429">
                  <a:moveTo>
                    <a:pt x="7260336" y="335267"/>
                  </a:moveTo>
                  <a:lnTo>
                    <a:pt x="0" y="335267"/>
                  </a:lnTo>
                  <a:lnTo>
                    <a:pt x="0" y="646163"/>
                  </a:lnTo>
                  <a:lnTo>
                    <a:pt x="7260336" y="646163"/>
                  </a:lnTo>
                  <a:lnTo>
                    <a:pt x="7260336" y="335267"/>
                  </a:lnTo>
                  <a:close/>
                </a:path>
                <a:path w="9461500" h="646429">
                  <a:moveTo>
                    <a:pt x="9460992" y="0"/>
                  </a:moveTo>
                  <a:lnTo>
                    <a:pt x="3953256" y="0"/>
                  </a:lnTo>
                  <a:lnTo>
                    <a:pt x="3953256" y="277355"/>
                  </a:lnTo>
                  <a:lnTo>
                    <a:pt x="9460992" y="277355"/>
                  </a:lnTo>
                  <a:lnTo>
                    <a:pt x="9460992" y="0"/>
                  </a:lnTo>
                  <a:close/>
                </a:path>
              </a:pathLst>
            </a:custGeom>
            <a:solidFill>
              <a:srgbClr val="C00000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56488" y="365759"/>
            <a:ext cx="5379720" cy="5459095"/>
            <a:chOff x="856488" y="365759"/>
            <a:chExt cx="5379720" cy="54590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488" y="365759"/>
              <a:ext cx="5379720" cy="54589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5984" y="4102595"/>
              <a:ext cx="845070" cy="43359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26935" y="2228088"/>
            <a:ext cx="5099304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6144" y="2523744"/>
            <a:ext cx="6851904" cy="202691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7095" y="2209800"/>
            <a:ext cx="11417935" cy="2438400"/>
            <a:chOff x="387095" y="2209800"/>
            <a:chExt cx="11417935" cy="2438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95" y="2209800"/>
              <a:ext cx="11417808" cy="24384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6976" y="2520683"/>
              <a:ext cx="424446" cy="66219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176264" y="2950286"/>
            <a:ext cx="4368165" cy="929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110"/>
              </a:spcBef>
              <a:tabLst>
                <a:tab pos="3460115" algn="l"/>
                <a:tab pos="364617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  <a:tabLst>
                <a:tab pos="2235200" algn="l"/>
                <a:tab pos="273748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{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  <a:tabLst>
                <a:tab pos="374015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4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}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G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2827" y="2888107"/>
            <a:ext cx="901065" cy="467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65"/>
              <a:t>GET</a:t>
            </a:r>
            <a:endParaRPr sz="2900"/>
          </a:p>
        </p:txBody>
      </p:sp>
      <p:sp>
        <p:nvSpPr>
          <p:cNvPr id="6" name="object 6" descr=""/>
          <p:cNvSpPr txBox="1"/>
          <p:nvPr/>
        </p:nvSpPr>
        <p:spPr>
          <a:xfrm>
            <a:off x="1834769" y="2844545"/>
            <a:ext cx="2255520" cy="521334"/>
          </a:xfrm>
          <a:prstGeom prst="rect">
            <a:avLst/>
          </a:prstGeom>
          <a:solidFill>
            <a:srgbClr val="6FAC46"/>
          </a:solidFill>
        </p:spPr>
        <p:txBody>
          <a:bodyPr wrap="square" lIns="0" tIns="565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45"/>
              </a:spcBef>
            </a:pPr>
            <a:r>
              <a:rPr dirty="0" sz="2900" spc="105" b="1">
                <a:latin typeface="Arial Black"/>
                <a:cs typeface="Arial Black"/>
              </a:rPr>
              <a:t>AZURE</a:t>
            </a:r>
            <a:r>
              <a:rPr dirty="0" sz="2900" spc="305" b="1">
                <a:latin typeface="Arial Black"/>
                <a:cs typeface="Arial Black"/>
              </a:rPr>
              <a:t> </a:t>
            </a:r>
            <a:r>
              <a:rPr dirty="0" sz="2900" spc="40" b="1">
                <a:latin typeface="Arial Black"/>
                <a:cs typeface="Arial Black"/>
              </a:rPr>
              <a:t>AD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82827" y="3284042"/>
            <a:ext cx="192722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95" b="1">
                <a:solidFill>
                  <a:srgbClr val="FFFFFF"/>
                </a:solidFill>
                <a:latin typeface="Arial Black"/>
                <a:cs typeface="Arial Black"/>
              </a:rPr>
              <a:t>SERVICE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82827" y="3683889"/>
            <a:ext cx="245935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ACCOUNTS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615492" y="3421202"/>
            <a:ext cx="17735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STORY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1154918" y="6420580"/>
            <a:ext cx="123189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latin typeface="Arial"/>
                <a:cs typeface="Arial"/>
              </a:rPr>
              <a:t>44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1915515"/>
            <a:ext cx="4686935" cy="301752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700" spc="-10" b="1">
                <a:latin typeface="Arial Black"/>
                <a:cs typeface="Arial Black"/>
              </a:rPr>
              <a:t>Enumerate</a:t>
            </a:r>
            <a:endParaRPr sz="1700">
              <a:latin typeface="Arial Black"/>
              <a:cs typeface="Arial Black"/>
            </a:endParaRPr>
          </a:p>
          <a:p>
            <a:pPr marL="12700" marR="279400">
              <a:lnSpc>
                <a:spcPts val="2950"/>
              </a:lnSpc>
              <a:spcBef>
                <a:spcPts val="229"/>
              </a:spcBef>
            </a:pPr>
            <a:r>
              <a:rPr dirty="0" sz="1700" b="1">
                <a:latin typeface="Arial Black"/>
                <a:cs typeface="Arial Black"/>
              </a:rPr>
              <a:t>Initial</a:t>
            </a:r>
            <a:r>
              <a:rPr dirty="0" sz="1700" spc="-9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Access</a:t>
            </a:r>
            <a:r>
              <a:rPr dirty="0" sz="1700" spc="2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–</a:t>
            </a:r>
            <a:r>
              <a:rPr dirty="0" sz="1700" spc="-4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Password</a:t>
            </a:r>
            <a:r>
              <a:rPr dirty="0" sz="1700" spc="-5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Spray </a:t>
            </a:r>
            <a:r>
              <a:rPr dirty="0" sz="1700" b="1">
                <a:latin typeface="Arial Black"/>
                <a:cs typeface="Arial Black"/>
              </a:rPr>
              <a:t>Defense</a:t>
            </a:r>
            <a:r>
              <a:rPr dirty="0" sz="1700" spc="-2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bypass</a:t>
            </a:r>
            <a:r>
              <a:rPr dirty="0" sz="1700" spc="-1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–</a:t>
            </a:r>
            <a:r>
              <a:rPr dirty="0" sz="1700" spc="-4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Conditional</a:t>
            </a:r>
            <a:r>
              <a:rPr dirty="0" sz="1700" spc="-2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Access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700" b="1">
                <a:latin typeface="Arial Black"/>
                <a:cs typeface="Arial Black"/>
              </a:rPr>
              <a:t>Persistence</a:t>
            </a:r>
            <a:r>
              <a:rPr dirty="0" sz="1700" spc="-2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–</a:t>
            </a:r>
            <a:r>
              <a:rPr dirty="0" sz="1700" spc="-3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Guest</a:t>
            </a:r>
            <a:r>
              <a:rPr dirty="0" sz="1700" spc="-30" b="1">
                <a:latin typeface="Arial Black"/>
                <a:cs typeface="Arial Black"/>
              </a:rPr>
              <a:t> </a:t>
            </a:r>
            <a:r>
              <a:rPr dirty="0" sz="1700" spc="-20" b="1">
                <a:latin typeface="Arial Black"/>
                <a:cs typeface="Arial Black"/>
              </a:rPr>
              <a:t>user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4400"/>
              </a:lnSpc>
              <a:spcBef>
                <a:spcPts val="5"/>
              </a:spcBef>
            </a:pPr>
            <a:r>
              <a:rPr dirty="0" sz="1700" b="1">
                <a:latin typeface="Arial Black"/>
                <a:cs typeface="Arial Black"/>
              </a:rPr>
              <a:t>Privilege</a:t>
            </a:r>
            <a:r>
              <a:rPr dirty="0" sz="1700" spc="-9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Escalation</a:t>
            </a:r>
            <a:r>
              <a:rPr dirty="0" sz="1700" spc="-1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–</a:t>
            </a:r>
            <a:r>
              <a:rPr dirty="0" sz="1700" spc="-3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Dynamic</a:t>
            </a:r>
            <a:r>
              <a:rPr dirty="0" sz="1700" spc="-30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Groups </a:t>
            </a:r>
            <a:r>
              <a:rPr dirty="0" sz="1700" b="1">
                <a:latin typeface="Arial Black"/>
                <a:cs typeface="Arial Black"/>
              </a:rPr>
              <a:t>Privilege</a:t>
            </a:r>
            <a:r>
              <a:rPr dirty="0" sz="1700" spc="-7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Escalation</a:t>
            </a:r>
            <a:r>
              <a:rPr dirty="0" sz="1700" spc="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–</a:t>
            </a:r>
            <a:r>
              <a:rPr dirty="0" sz="1700" spc="-1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Runbooks </a:t>
            </a:r>
            <a:r>
              <a:rPr dirty="0" sz="1700" b="1">
                <a:latin typeface="Arial Black"/>
                <a:cs typeface="Arial Black"/>
              </a:rPr>
              <a:t>Privilege</a:t>
            </a:r>
            <a:r>
              <a:rPr dirty="0" sz="1700" spc="-9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Escalation</a:t>
            </a:r>
            <a:r>
              <a:rPr dirty="0" sz="1700" spc="-1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–</a:t>
            </a:r>
            <a:r>
              <a:rPr dirty="0" sz="1700" spc="-3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Managed</a:t>
            </a:r>
            <a:r>
              <a:rPr dirty="0" sz="1700" spc="-10" b="1">
                <a:latin typeface="Arial Black"/>
                <a:cs typeface="Arial Black"/>
              </a:rPr>
              <a:t> Identity </a:t>
            </a:r>
            <a:r>
              <a:rPr dirty="0" sz="1700" b="1">
                <a:latin typeface="Arial Black"/>
                <a:cs typeface="Arial Black"/>
              </a:rPr>
              <a:t>Privilege</a:t>
            </a:r>
            <a:r>
              <a:rPr dirty="0" sz="1700" spc="-7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Escalation</a:t>
            </a:r>
            <a:r>
              <a:rPr dirty="0" sz="1700" spc="-1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–</a:t>
            </a:r>
            <a:r>
              <a:rPr dirty="0" sz="1700" spc="-3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Key</a:t>
            </a:r>
            <a:r>
              <a:rPr dirty="0" sz="1700" spc="-4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Vaults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36240">
              <a:lnSpc>
                <a:spcPct val="100000"/>
              </a:lnSpc>
              <a:spcBef>
                <a:spcPts val="100"/>
              </a:spcBef>
            </a:pPr>
            <a:r>
              <a:rPr dirty="0" spc="95">
                <a:solidFill>
                  <a:srgbClr val="000000"/>
                </a:solidFill>
              </a:rPr>
              <a:t>RECON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100054" y="642833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45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3988" y="3357194"/>
            <a:ext cx="268732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dirty="0" sz="2700" spc="29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65" b="1">
                <a:solidFill>
                  <a:srgbClr val="FFFFFF"/>
                </a:solidFill>
                <a:latin typeface="Arial Black"/>
                <a:cs typeface="Arial Black"/>
              </a:rPr>
              <a:t>TARGET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2372059"/>
            <a:ext cx="3448050" cy="114554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700" b="1">
                <a:latin typeface="Arial Black"/>
                <a:cs typeface="Arial Black"/>
              </a:rPr>
              <a:t>Alto</a:t>
            </a:r>
            <a:r>
              <a:rPr dirty="0" sz="1700" spc="-30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Telco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700" b="1">
                <a:latin typeface="Arial Black"/>
                <a:cs typeface="Arial Black"/>
              </a:rPr>
              <a:t>HQ</a:t>
            </a:r>
            <a:r>
              <a:rPr dirty="0" sz="1700" spc="-2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in</a:t>
            </a:r>
            <a:r>
              <a:rPr dirty="0" sz="1700" spc="-20" b="1">
                <a:latin typeface="Arial Black"/>
                <a:cs typeface="Arial Black"/>
              </a:rPr>
              <a:t> </a:t>
            </a:r>
            <a:r>
              <a:rPr dirty="0" sz="1700" spc="-25" b="1">
                <a:latin typeface="Arial Black"/>
                <a:cs typeface="Arial Black"/>
              </a:rPr>
              <a:t>US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700" b="1">
                <a:latin typeface="Arial Black"/>
                <a:cs typeface="Arial Black"/>
              </a:rPr>
              <a:t>Branches</a:t>
            </a:r>
            <a:r>
              <a:rPr dirty="0" sz="1700" spc="-1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in</a:t>
            </a:r>
            <a:r>
              <a:rPr dirty="0" sz="1700" spc="-6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Japan,</a:t>
            </a:r>
            <a:r>
              <a:rPr dirty="0" sz="1700" spc="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GB,</a:t>
            </a:r>
            <a:r>
              <a:rPr dirty="0" sz="1700" spc="-60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India</a:t>
            </a:r>
            <a:endParaRPr sz="17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84823" y="3982339"/>
            <a:ext cx="124460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 b="1">
                <a:latin typeface="Courier New"/>
                <a:cs typeface="Courier New"/>
              </a:rPr>
              <a:t>alto.tel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154918" y="6412179"/>
            <a:ext cx="12318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46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37285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TENANT</a:t>
            </a:r>
            <a:r>
              <a:rPr dirty="0" spc="330"/>
              <a:t> </a:t>
            </a:r>
            <a:r>
              <a:rPr dirty="0" spc="80"/>
              <a:t>AVAILABILITY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100054" y="642833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47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357194"/>
            <a:ext cx="170307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TENANT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1959610"/>
            <a:ext cx="83820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20">
                <a:solidFill>
                  <a:srgbClr val="000000"/>
                </a:solidFill>
              </a:rPr>
              <a:t>Tenant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219721"/>
            <a:ext cx="2845435" cy="306959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Represents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organization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dedicated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instance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of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AD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500">
                <a:latin typeface="Arial"/>
                <a:cs typeface="Arial"/>
              </a:rPr>
              <a:t>Like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domain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on-</a:t>
            </a:r>
            <a:r>
              <a:rPr dirty="0" sz="1500" spc="-20">
                <a:latin typeface="Arial"/>
                <a:cs typeface="Arial"/>
              </a:rPr>
              <a:t>prem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>
                <a:latin typeface="Arial"/>
                <a:cs typeface="Arial"/>
              </a:rPr>
              <a:t>Contains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things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like:</a:t>
            </a:r>
            <a:endParaRPr sz="1500">
              <a:latin typeface="Arial"/>
              <a:cs typeface="Arial"/>
            </a:endParaRPr>
          </a:p>
          <a:p>
            <a:pPr marL="231775" indent="-113664">
              <a:lnSpc>
                <a:spcPct val="100000"/>
              </a:lnSpc>
              <a:spcBef>
                <a:spcPts val="860"/>
              </a:spcBef>
              <a:buChar char="-"/>
              <a:tabLst>
                <a:tab pos="232410" algn="l"/>
              </a:tabLst>
            </a:pPr>
            <a:r>
              <a:rPr dirty="0" sz="1500" spc="-10">
                <a:latin typeface="Arial"/>
                <a:cs typeface="Arial"/>
              </a:rPr>
              <a:t>Users</a:t>
            </a:r>
            <a:endParaRPr sz="1500">
              <a:latin typeface="Arial"/>
              <a:cs typeface="Arial"/>
            </a:endParaRPr>
          </a:p>
          <a:p>
            <a:pPr marL="231775" indent="-113664">
              <a:lnSpc>
                <a:spcPct val="100000"/>
              </a:lnSpc>
              <a:spcBef>
                <a:spcPts val="869"/>
              </a:spcBef>
              <a:buChar char="-"/>
              <a:tabLst>
                <a:tab pos="232410" algn="l"/>
              </a:tabLst>
            </a:pPr>
            <a:r>
              <a:rPr dirty="0" sz="1500" spc="-10">
                <a:latin typeface="Arial"/>
                <a:cs typeface="Arial"/>
              </a:rPr>
              <a:t>Groups</a:t>
            </a:r>
            <a:endParaRPr sz="1500">
              <a:latin typeface="Arial"/>
              <a:cs typeface="Arial"/>
            </a:endParaRPr>
          </a:p>
          <a:p>
            <a:pPr marL="231775" indent="-113664">
              <a:lnSpc>
                <a:spcPct val="100000"/>
              </a:lnSpc>
              <a:spcBef>
                <a:spcPts val="840"/>
              </a:spcBef>
              <a:buChar char="-"/>
              <a:tabLst>
                <a:tab pos="232410" algn="l"/>
              </a:tabLst>
            </a:pPr>
            <a:r>
              <a:rPr dirty="0" sz="1500" spc="-10">
                <a:latin typeface="Arial"/>
                <a:cs typeface="Arial"/>
              </a:rPr>
              <a:t>Devices</a:t>
            </a:r>
            <a:endParaRPr sz="1500">
              <a:latin typeface="Arial"/>
              <a:cs typeface="Arial"/>
            </a:endParaRPr>
          </a:p>
          <a:p>
            <a:pPr marL="222885" indent="-104775">
              <a:lnSpc>
                <a:spcPct val="100000"/>
              </a:lnSpc>
              <a:spcBef>
                <a:spcPts val="865"/>
              </a:spcBef>
              <a:buChar char="-"/>
              <a:tabLst>
                <a:tab pos="223520" algn="l"/>
              </a:tabLst>
            </a:pPr>
            <a:r>
              <a:rPr dirty="0" sz="1500" spc="-20">
                <a:latin typeface="Arial"/>
                <a:cs typeface="Arial"/>
              </a:rPr>
              <a:t>Apps</a:t>
            </a:r>
            <a:endParaRPr sz="1500">
              <a:latin typeface="Arial"/>
              <a:cs typeface="Arial"/>
            </a:endParaRPr>
          </a:p>
          <a:p>
            <a:pPr marL="231775" indent="-113664">
              <a:lnSpc>
                <a:spcPct val="100000"/>
              </a:lnSpc>
              <a:spcBef>
                <a:spcPts val="865"/>
              </a:spcBef>
              <a:buChar char="-"/>
              <a:tabLst>
                <a:tab pos="232410" algn="l"/>
              </a:tabLst>
            </a:pP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54918" y="6412179"/>
            <a:ext cx="12318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48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83" y="1886711"/>
            <a:ext cx="10466832" cy="308457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357194"/>
            <a:ext cx="301688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DOMAIN</a:t>
            </a:r>
            <a:r>
              <a:rPr dirty="0" sz="2700" spc="2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75" b="1">
                <a:solidFill>
                  <a:srgbClr val="FFFFFF"/>
                </a:solidFill>
                <a:latin typeface="Arial Black"/>
                <a:cs typeface="Arial Black"/>
              </a:rPr>
              <a:t>NAME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1866685"/>
            <a:ext cx="4149725" cy="1087120"/>
          </a:xfrm>
          <a:prstGeom prst="rect"/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ct val="145400"/>
              </a:lnSpc>
              <a:spcBef>
                <a:spcPts val="150"/>
              </a:spcBef>
            </a:pPr>
            <a:r>
              <a:rPr dirty="0" sz="1700" spc="-10">
                <a:solidFill>
                  <a:srgbClr val="000000"/>
                </a:solidFill>
              </a:rPr>
              <a:t>Default </a:t>
            </a: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hackersacademy@hotmail.com.onmicrosoft.com</a:t>
            </a:r>
            <a:r>
              <a:rPr dirty="0" sz="1500" spc="-10" b="0">
                <a:solidFill>
                  <a:srgbClr val="000000"/>
                </a:solidFill>
                <a:latin typeface="Arial"/>
                <a:cs typeface="Arial"/>
              </a:rPr>
              <a:t> hackersacademyhotmail.onmicrosoft.com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3788528"/>
            <a:ext cx="2277745" cy="108585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700" spc="-10" b="1">
                <a:latin typeface="Arial Black"/>
                <a:cs typeface="Arial Black"/>
              </a:rPr>
              <a:t>Custom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Whatever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domain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you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own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alto.tel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496175" y="2387219"/>
            <a:ext cx="274955" cy="220345"/>
            <a:chOff x="7496175" y="2387219"/>
            <a:chExt cx="274955" cy="220345"/>
          </a:xfrm>
        </p:grpSpPr>
        <p:sp>
          <p:nvSpPr>
            <p:cNvPr id="7" name="object 7" descr=""/>
            <p:cNvSpPr/>
            <p:nvPr/>
          </p:nvSpPr>
          <p:spPr>
            <a:xfrm>
              <a:off x="7496175" y="2402586"/>
              <a:ext cx="274955" cy="205104"/>
            </a:xfrm>
            <a:custGeom>
              <a:avLst/>
              <a:gdLst/>
              <a:ahLst/>
              <a:cxnLst/>
              <a:rect l="l" t="t" r="r" b="b"/>
              <a:pathLst>
                <a:path w="274954" h="205105">
                  <a:moveTo>
                    <a:pt x="127083" y="123062"/>
                  </a:moveTo>
                  <a:lnTo>
                    <a:pt x="83947" y="123062"/>
                  </a:lnTo>
                  <a:lnTo>
                    <a:pt x="83184" y="123571"/>
                  </a:lnTo>
                  <a:lnTo>
                    <a:pt x="64516" y="135509"/>
                  </a:lnTo>
                  <a:lnTo>
                    <a:pt x="46863" y="147700"/>
                  </a:lnTo>
                  <a:lnTo>
                    <a:pt x="33527" y="157861"/>
                  </a:lnTo>
                  <a:lnTo>
                    <a:pt x="33274" y="157861"/>
                  </a:lnTo>
                  <a:lnTo>
                    <a:pt x="21208" y="167386"/>
                  </a:lnTo>
                  <a:lnTo>
                    <a:pt x="12319" y="175260"/>
                  </a:lnTo>
                  <a:lnTo>
                    <a:pt x="11938" y="175513"/>
                  </a:lnTo>
                  <a:lnTo>
                    <a:pt x="6603" y="180593"/>
                  </a:lnTo>
                  <a:lnTo>
                    <a:pt x="6223" y="180848"/>
                  </a:lnTo>
                  <a:lnTo>
                    <a:pt x="4825" y="182372"/>
                  </a:lnTo>
                  <a:lnTo>
                    <a:pt x="0" y="187198"/>
                  </a:lnTo>
                  <a:lnTo>
                    <a:pt x="0" y="194944"/>
                  </a:lnTo>
                  <a:lnTo>
                    <a:pt x="9651" y="204597"/>
                  </a:lnTo>
                  <a:lnTo>
                    <a:pt x="17525" y="204597"/>
                  </a:lnTo>
                  <a:lnTo>
                    <a:pt x="23749" y="198374"/>
                  </a:lnTo>
                  <a:lnTo>
                    <a:pt x="28828" y="193675"/>
                  </a:lnTo>
                  <a:lnTo>
                    <a:pt x="37592" y="185927"/>
                  </a:lnTo>
                  <a:lnTo>
                    <a:pt x="37727" y="185927"/>
                  </a:lnTo>
                  <a:lnTo>
                    <a:pt x="48514" y="177418"/>
                  </a:lnTo>
                  <a:lnTo>
                    <a:pt x="61384" y="167766"/>
                  </a:lnTo>
                  <a:lnTo>
                    <a:pt x="78427" y="156083"/>
                  </a:lnTo>
                  <a:lnTo>
                    <a:pt x="78231" y="156083"/>
                  </a:lnTo>
                  <a:lnTo>
                    <a:pt x="97281" y="143890"/>
                  </a:lnTo>
                  <a:lnTo>
                    <a:pt x="98044" y="143383"/>
                  </a:lnTo>
                  <a:lnTo>
                    <a:pt x="116331" y="129666"/>
                  </a:lnTo>
                  <a:lnTo>
                    <a:pt x="116579" y="129666"/>
                  </a:lnTo>
                  <a:lnTo>
                    <a:pt x="127083" y="123062"/>
                  </a:lnTo>
                  <a:close/>
                </a:path>
                <a:path w="274954" h="205105">
                  <a:moveTo>
                    <a:pt x="23768" y="198374"/>
                  </a:moveTo>
                  <a:lnTo>
                    <a:pt x="23495" y="198627"/>
                  </a:lnTo>
                  <a:lnTo>
                    <a:pt x="23768" y="198374"/>
                  </a:lnTo>
                  <a:close/>
                </a:path>
                <a:path w="274954" h="205105">
                  <a:moveTo>
                    <a:pt x="28861" y="193675"/>
                  </a:moveTo>
                  <a:lnTo>
                    <a:pt x="28575" y="193928"/>
                  </a:lnTo>
                  <a:lnTo>
                    <a:pt x="28861" y="193675"/>
                  </a:lnTo>
                  <a:close/>
                </a:path>
                <a:path w="274954" h="205105">
                  <a:moveTo>
                    <a:pt x="37727" y="185927"/>
                  </a:moveTo>
                  <a:lnTo>
                    <a:pt x="37592" y="185927"/>
                  </a:lnTo>
                  <a:lnTo>
                    <a:pt x="37083" y="186436"/>
                  </a:lnTo>
                  <a:lnTo>
                    <a:pt x="37727" y="185927"/>
                  </a:lnTo>
                  <a:close/>
                </a:path>
                <a:path w="274954" h="205105">
                  <a:moveTo>
                    <a:pt x="48555" y="177418"/>
                  </a:moveTo>
                  <a:lnTo>
                    <a:pt x="48386" y="177546"/>
                  </a:lnTo>
                  <a:lnTo>
                    <a:pt x="48555" y="177418"/>
                  </a:lnTo>
                  <a:close/>
                </a:path>
                <a:path w="274954" h="205105">
                  <a:moveTo>
                    <a:pt x="61722" y="167512"/>
                  </a:moveTo>
                  <a:lnTo>
                    <a:pt x="61341" y="167766"/>
                  </a:lnTo>
                  <a:lnTo>
                    <a:pt x="61722" y="167512"/>
                  </a:lnTo>
                  <a:close/>
                </a:path>
                <a:path w="274954" h="205105">
                  <a:moveTo>
                    <a:pt x="78613" y="155955"/>
                  </a:moveTo>
                  <a:lnTo>
                    <a:pt x="78231" y="156083"/>
                  </a:lnTo>
                  <a:lnTo>
                    <a:pt x="78427" y="156083"/>
                  </a:lnTo>
                  <a:lnTo>
                    <a:pt x="78613" y="155955"/>
                  </a:lnTo>
                  <a:close/>
                </a:path>
                <a:path w="274954" h="205105">
                  <a:moveTo>
                    <a:pt x="116579" y="129666"/>
                  </a:moveTo>
                  <a:lnTo>
                    <a:pt x="116331" y="129666"/>
                  </a:lnTo>
                  <a:lnTo>
                    <a:pt x="115570" y="130301"/>
                  </a:lnTo>
                  <a:lnTo>
                    <a:pt x="116579" y="129666"/>
                  </a:lnTo>
                  <a:close/>
                </a:path>
                <a:path w="274954" h="205105">
                  <a:moveTo>
                    <a:pt x="83375" y="123428"/>
                  </a:moveTo>
                  <a:lnTo>
                    <a:pt x="83153" y="123571"/>
                  </a:lnTo>
                  <a:lnTo>
                    <a:pt x="83375" y="123428"/>
                  </a:lnTo>
                  <a:close/>
                </a:path>
                <a:path w="274954" h="205105">
                  <a:moveTo>
                    <a:pt x="167565" y="96012"/>
                  </a:moveTo>
                  <a:lnTo>
                    <a:pt x="123698" y="96012"/>
                  </a:lnTo>
                  <a:lnTo>
                    <a:pt x="102361" y="109347"/>
                  </a:lnTo>
                  <a:lnTo>
                    <a:pt x="101600" y="109854"/>
                  </a:lnTo>
                  <a:lnTo>
                    <a:pt x="83375" y="123428"/>
                  </a:lnTo>
                  <a:lnTo>
                    <a:pt x="83947" y="123062"/>
                  </a:lnTo>
                  <a:lnTo>
                    <a:pt x="127083" y="123062"/>
                  </a:lnTo>
                  <a:lnTo>
                    <a:pt x="136778" y="116966"/>
                  </a:lnTo>
                  <a:lnTo>
                    <a:pt x="137032" y="116839"/>
                  </a:lnTo>
                  <a:lnTo>
                    <a:pt x="159003" y="102362"/>
                  </a:lnTo>
                  <a:lnTo>
                    <a:pt x="159639" y="101980"/>
                  </a:lnTo>
                  <a:lnTo>
                    <a:pt x="167565" y="96012"/>
                  </a:lnTo>
                  <a:close/>
                </a:path>
                <a:path w="274954" h="205105">
                  <a:moveTo>
                    <a:pt x="145415" y="81661"/>
                  </a:moveTo>
                  <a:lnTo>
                    <a:pt x="123444" y="96138"/>
                  </a:lnTo>
                  <a:lnTo>
                    <a:pt x="123698" y="96012"/>
                  </a:lnTo>
                  <a:lnTo>
                    <a:pt x="167565" y="96012"/>
                  </a:lnTo>
                  <a:lnTo>
                    <a:pt x="180213" y="86487"/>
                  </a:lnTo>
                  <a:lnTo>
                    <a:pt x="180340" y="86233"/>
                  </a:lnTo>
                  <a:lnTo>
                    <a:pt x="185498" y="82168"/>
                  </a:lnTo>
                  <a:lnTo>
                    <a:pt x="144779" y="82168"/>
                  </a:lnTo>
                  <a:lnTo>
                    <a:pt x="145415" y="81661"/>
                  </a:lnTo>
                  <a:close/>
                </a:path>
                <a:path w="274954" h="205105">
                  <a:moveTo>
                    <a:pt x="265302" y="23622"/>
                  </a:moveTo>
                  <a:lnTo>
                    <a:pt x="224281" y="23622"/>
                  </a:lnTo>
                  <a:lnTo>
                    <a:pt x="223774" y="24002"/>
                  </a:lnTo>
                  <a:lnTo>
                    <a:pt x="207009" y="35940"/>
                  </a:lnTo>
                  <a:lnTo>
                    <a:pt x="186563" y="49784"/>
                  </a:lnTo>
                  <a:lnTo>
                    <a:pt x="164973" y="66928"/>
                  </a:lnTo>
                  <a:lnTo>
                    <a:pt x="144779" y="82168"/>
                  </a:lnTo>
                  <a:lnTo>
                    <a:pt x="185498" y="82168"/>
                  </a:lnTo>
                  <a:lnTo>
                    <a:pt x="200650" y="70230"/>
                  </a:lnTo>
                  <a:lnTo>
                    <a:pt x="221106" y="56261"/>
                  </a:lnTo>
                  <a:lnTo>
                    <a:pt x="238505" y="43814"/>
                  </a:lnTo>
                  <a:lnTo>
                    <a:pt x="239014" y="43434"/>
                  </a:lnTo>
                  <a:lnTo>
                    <a:pt x="252729" y="32638"/>
                  </a:lnTo>
                  <a:lnTo>
                    <a:pt x="263651" y="25273"/>
                  </a:lnTo>
                  <a:lnTo>
                    <a:pt x="265302" y="23622"/>
                  </a:lnTo>
                  <a:close/>
                </a:path>
                <a:path w="274954" h="205105">
                  <a:moveTo>
                    <a:pt x="201295" y="69723"/>
                  </a:moveTo>
                  <a:lnTo>
                    <a:pt x="200532" y="70230"/>
                  </a:lnTo>
                  <a:lnTo>
                    <a:pt x="201295" y="69723"/>
                  </a:lnTo>
                  <a:close/>
                </a:path>
                <a:path w="274954" h="205105">
                  <a:moveTo>
                    <a:pt x="165226" y="66675"/>
                  </a:moveTo>
                  <a:lnTo>
                    <a:pt x="164891" y="66928"/>
                  </a:lnTo>
                  <a:lnTo>
                    <a:pt x="165226" y="66675"/>
                  </a:lnTo>
                  <a:close/>
                </a:path>
                <a:path w="274954" h="205105">
                  <a:moveTo>
                    <a:pt x="207136" y="35813"/>
                  </a:moveTo>
                  <a:lnTo>
                    <a:pt x="206949" y="35940"/>
                  </a:lnTo>
                  <a:lnTo>
                    <a:pt x="207136" y="35813"/>
                  </a:lnTo>
                  <a:close/>
                </a:path>
                <a:path w="274954" h="205105">
                  <a:moveTo>
                    <a:pt x="252840" y="32638"/>
                  </a:moveTo>
                  <a:lnTo>
                    <a:pt x="252095" y="33147"/>
                  </a:lnTo>
                  <a:lnTo>
                    <a:pt x="252840" y="32638"/>
                  </a:lnTo>
                  <a:close/>
                </a:path>
                <a:path w="274954" h="205105">
                  <a:moveTo>
                    <a:pt x="224004" y="23820"/>
                  </a:moveTo>
                  <a:lnTo>
                    <a:pt x="223747" y="24002"/>
                  </a:lnTo>
                  <a:lnTo>
                    <a:pt x="224004" y="23820"/>
                  </a:lnTo>
                  <a:close/>
                </a:path>
                <a:path w="274954" h="205105">
                  <a:moveTo>
                    <a:pt x="266573" y="0"/>
                  </a:moveTo>
                  <a:lnTo>
                    <a:pt x="253746" y="2921"/>
                  </a:lnTo>
                  <a:lnTo>
                    <a:pt x="249554" y="4825"/>
                  </a:lnTo>
                  <a:lnTo>
                    <a:pt x="238125" y="12700"/>
                  </a:lnTo>
                  <a:lnTo>
                    <a:pt x="237363" y="13208"/>
                  </a:lnTo>
                  <a:lnTo>
                    <a:pt x="224004" y="23820"/>
                  </a:lnTo>
                  <a:lnTo>
                    <a:pt x="224281" y="23622"/>
                  </a:lnTo>
                  <a:lnTo>
                    <a:pt x="265302" y="23622"/>
                  </a:lnTo>
                  <a:lnTo>
                    <a:pt x="266446" y="22478"/>
                  </a:lnTo>
                  <a:lnTo>
                    <a:pt x="272033" y="14986"/>
                  </a:lnTo>
                  <a:lnTo>
                    <a:pt x="274320" y="12064"/>
                  </a:lnTo>
                  <a:lnTo>
                    <a:pt x="274447" y="7874"/>
                  </a:lnTo>
                  <a:lnTo>
                    <a:pt x="270382" y="1524"/>
                  </a:lnTo>
                  <a:lnTo>
                    <a:pt x="266573" y="0"/>
                  </a:lnTo>
                  <a:close/>
                </a:path>
              </a:pathLst>
            </a:custGeom>
            <a:solidFill>
              <a:srgbClr val="E712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8056" y="2387219"/>
              <a:ext cx="175514" cy="219455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8403717" y="2387219"/>
            <a:ext cx="274955" cy="219710"/>
            <a:chOff x="8403717" y="2387219"/>
            <a:chExt cx="274955" cy="21971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7758" y="2387219"/>
              <a:ext cx="175514" cy="21945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8403717" y="2397506"/>
              <a:ext cx="274955" cy="205104"/>
            </a:xfrm>
            <a:custGeom>
              <a:avLst/>
              <a:gdLst/>
              <a:ahLst/>
              <a:cxnLst/>
              <a:rect l="l" t="t" r="r" b="b"/>
              <a:pathLst>
                <a:path w="274954" h="205105">
                  <a:moveTo>
                    <a:pt x="83947" y="123063"/>
                  </a:moveTo>
                  <a:lnTo>
                    <a:pt x="64897" y="135382"/>
                  </a:lnTo>
                  <a:lnTo>
                    <a:pt x="64515" y="135509"/>
                  </a:lnTo>
                  <a:lnTo>
                    <a:pt x="46862" y="147701"/>
                  </a:lnTo>
                  <a:lnTo>
                    <a:pt x="33527" y="157861"/>
                  </a:lnTo>
                  <a:lnTo>
                    <a:pt x="33400" y="157988"/>
                  </a:lnTo>
                  <a:lnTo>
                    <a:pt x="21335" y="167386"/>
                  </a:lnTo>
                  <a:lnTo>
                    <a:pt x="12318" y="175387"/>
                  </a:lnTo>
                  <a:lnTo>
                    <a:pt x="12064" y="175641"/>
                  </a:lnTo>
                  <a:lnTo>
                    <a:pt x="6603" y="180594"/>
                  </a:lnTo>
                  <a:lnTo>
                    <a:pt x="6350" y="180975"/>
                  </a:lnTo>
                  <a:lnTo>
                    <a:pt x="4825" y="182372"/>
                  </a:lnTo>
                  <a:lnTo>
                    <a:pt x="0" y="187198"/>
                  </a:lnTo>
                  <a:lnTo>
                    <a:pt x="0" y="195072"/>
                  </a:lnTo>
                  <a:lnTo>
                    <a:pt x="9651" y="204724"/>
                  </a:lnTo>
                  <a:lnTo>
                    <a:pt x="17525" y="204724"/>
                  </a:lnTo>
                  <a:lnTo>
                    <a:pt x="22351" y="199898"/>
                  </a:lnTo>
                  <a:lnTo>
                    <a:pt x="23749" y="198374"/>
                  </a:lnTo>
                  <a:lnTo>
                    <a:pt x="23904" y="198374"/>
                  </a:lnTo>
                  <a:lnTo>
                    <a:pt x="28682" y="193929"/>
                  </a:lnTo>
                  <a:lnTo>
                    <a:pt x="37155" y="186436"/>
                  </a:lnTo>
                  <a:lnTo>
                    <a:pt x="48478" y="177546"/>
                  </a:lnTo>
                  <a:lnTo>
                    <a:pt x="61384" y="167767"/>
                  </a:lnTo>
                  <a:lnTo>
                    <a:pt x="78241" y="156210"/>
                  </a:lnTo>
                  <a:lnTo>
                    <a:pt x="98043" y="143383"/>
                  </a:lnTo>
                  <a:lnTo>
                    <a:pt x="115770" y="130302"/>
                  </a:lnTo>
                  <a:lnTo>
                    <a:pt x="115569" y="130302"/>
                  </a:lnTo>
                  <a:lnTo>
                    <a:pt x="126275" y="123571"/>
                  </a:lnTo>
                  <a:lnTo>
                    <a:pt x="83311" y="123571"/>
                  </a:lnTo>
                  <a:lnTo>
                    <a:pt x="83947" y="123063"/>
                  </a:lnTo>
                  <a:close/>
                </a:path>
                <a:path w="274954" h="205105">
                  <a:moveTo>
                    <a:pt x="23904" y="198374"/>
                  </a:moveTo>
                  <a:lnTo>
                    <a:pt x="23749" y="198374"/>
                  </a:lnTo>
                  <a:lnTo>
                    <a:pt x="23494" y="198755"/>
                  </a:lnTo>
                  <a:lnTo>
                    <a:pt x="23904" y="198374"/>
                  </a:lnTo>
                  <a:close/>
                </a:path>
                <a:path w="274954" h="205105">
                  <a:moveTo>
                    <a:pt x="28955" y="193675"/>
                  </a:moveTo>
                  <a:lnTo>
                    <a:pt x="28575" y="193929"/>
                  </a:lnTo>
                  <a:lnTo>
                    <a:pt x="28955" y="193675"/>
                  </a:lnTo>
                  <a:close/>
                </a:path>
                <a:path w="274954" h="205105">
                  <a:moveTo>
                    <a:pt x="37591" y="186055"/>
                  </a:moveTo>
                  <a:lnTo>
                    <a:pt x="37083" y="186436"/>
                  </a:lnTo>
                  <a:lnTo>
                    <a:pt x="37591" y="186055"/>
                  </a:lnTo>
                  <a:close/>
                </a:path>
                <a:path w="274954" h="205105">
                  <a:moveTo>
                    <a:pt x="48640" y="177419"/>
                  </a:moveTo>
                  <a:lnTo>
                    <a:pt x="48386" y="177546"/>
                  </a:lnTo>
                  <a:lnTo>
                    <a:pt x="48640" y="177419"/>
                  </a:lnTo>
                  <a:close/>
                </a:path>
                <a:path w="274954" h="205105">
                  <a:moveTo>
                    <a:pt x="61722" y="167513"/>
                  </a:moveTo>
                  <a:lnTo>
                    <a:pt x="61340" y="167767"/>
                  </a:lnTo>
                  <a:lnTo>
                    <a:pt x="61722" y="167513"/>
                  </a:lnTo>
                  <a:close/>
                </a:path>
                <a:path w="274954" h="205105">
                  <a:moveTo>
                    <a:pt x="116458" y="129794"/>
                  </a:moveTo>
                  <a:lnTo>
                    <a:pt x="115569" y="130302"/>
                  </a:lnTo>
                  <a:lnTo>
                    <a:pt x="115770" y="130302"/>
                  </a:lnTo>
                  <a:lnTo>
                    <a:pt x="116458" y="129794"/>
                  </a:lnTo>
                  <a:close/>
                </a:path>
                <a:path w="274954" h="205105">
                  <a:moveTo>
                    <a:pt x="167565" y="96012"/>
                  </a:moveTo>
                  <a:lnTo>
                    <a:pt x="123698" y="96012"/>
                  </a:lnTo>
                  <a:lnTo>
                    <a:pt x="102488" y="109347"/>
                  </a:lnTo>
                  <a:lnTo>
                    <a:pt x="101600" y="109855"/>
                  </a:lnTo>
                  <a:lnTo>
                    <a:pt x="83311" y="123571"/>
                  </a:lnTo>
                  <a:lnTo>
                    <a:pt x="126275" y="123571"/>
                  </a:lnTo>
                  <a:lnTo>
                    <a:pt x="136778" y="116967"/>
                  </a:lnTo>
                  <a:lnTo>
                    <a:pt x="137032" y="116840"/>
                  </a:lnTo>
                  <a:lnTo>
                    <a:pt x="159003" y="102489"/>
                  </a:lnTo>
                  <a:lnTo>
                    <a:pt x="159638" y="101981"/>
                  </a:lnTo>
                  <a:lnTo>
                    <a:pt x="167565" y="96012"/>
                  </a:lnTo>
                  <a:close/>
                </a:path>
                <a:path w="274954" h="205105">
                  <a:moveTo>
                    <a:pt x="186190" y="81788"/>
                  </a:moveTo>
                  <a:lnTo>
                    <a:pt x="145414" y="81788"/>
                  </a:lnTo>
                  <a:lnTo>
                    <a:pt x="123443" y="96139"/>
                  </a:lnTo>
                  <a:lnTo>
                    <a:pt x="123698" y="96012"/>
                  </a:lnTo>
                  <a:lnTo>
                    <a:pt x="167565" y="96012"/>
                  </a:lnTo>
                  <a:lnTo>
                    <a:pt x="180212" y="86487"/>
                  </a:lnTo>
                  <a:lnTo>
                    <a:pt x="180466" y="86360"/>
                  </a:lnTo>
                  <a:lnTo>
                    <a:pt x="186190" y="81788"/>
                  </a:lnTo>
                  <a:close/>
                </a:path>
                <a:path w="274954" h="205105">
                  <a:moveTo>
                    <a:pt x="265175" y="23749"/>
                  </a:moveTo>
                  <a:lnTo>
                    <a:pt x="224281" y="23749"/>
                  </a:lnTo>
                  <a:lnTo>
                    <a:pt x="223774" y="24130"/>
                  </a:lnTo>
                  <a:lnTo>
                    <a:pt x="207009" y="35941"/>
                  </a:lnTo>
                  <a:lnTo>
                    <a:pt x="186562" y="49911"/>
                  </a:lnTo>
                  <a:lnTo>
                    <a:pt x="165100" y="66929"/>
                  </a:lnTo>
                  <a:lnTo>
                    <a:pt x="144779" y="82169"/>
                  </a:lnTo>
                  <a:lnTo>
                    <a:pt x="145414" y="81788"/>
                  </a:lnTo>
                  <a:lnTo>
                    <a:pt x="186190" y="81788"/>
                  </a:lnTo>
                  <a:lnTo>
                    <a:pt x="201294" y="69723"/>
                  </a:lnTo>
                  <a:lnTo>
                    <a:pt x="221106" y="56261"/>
                  </a:lnTo>
                  <a:lnTo>
                    <a:pt x="238505" y="43942"/>
                  </a:lnTo>
                  <a:lnTo>
                    <a:pt x="239140" y="43561"/>
                  </a:lnTo>
                  <a:lnTo>
                    <a:pt x="252097" y="33147"/>
                  </a:lnTo>
                  <a:lnTo>
                    <a:pt x="252729" y="32639"/>
                  </a:lnTo>
                  <a:lnTo>
                    <a:pt x="263651" y="25273"/>
                  </a:lnTo>
                  <a:lnTo>
                    <a:pt x="265175" y="23749"/>
                  </a:lnTo>
                  <a:close/>
                </a:path>
                <a:path w="274954" h="205105">
                  <a:moveTo>
                    <a:pt x="201403" y="69723"/>
                  </a:moveTo>
                  <a:lnTo>
                    <a:pt x="200659" y="70231"/>
                  </a:lnTo>
                  <a:lnTo>
                    <a:pt x="201403" y="69723"/>
                  </a:lnTo>
                  <a:close/>
                </a:path>
                <a:path w="274954" h="205105">
                  <a:moveTo>
                    <a:pt x="165226" y="66802"/>
                  </a:moveTo>
                  <a:lnTo>
                    <a:pt x="165058" y="66929"/>
                  </a:lnTo>
                  <a:lnTo>
                    <a:pt x="165226" y="66802"/>
                  </a:lnTo>
                  <a:close/>
                </a:path>
                <a:path w="274954" h="205105">
                  <a:moveTo>
                    <a:pt x="207136" y="35814"/>
                  </a:moveTo>
                  <a:lnTo>
                    <a:pt x="206951" y="35941"/>
                  </a:lnTo>
                  <a:lnTo>
                    <a:pt x="207136" y="35814"/>
                  </a:lnTo>
                  <a:close/>
                </a:path>
                <a:path w="274954" h="205105">
                  <a:moveTo>
                    <a:pt x="252840" y="32639"/>
                  </a:moveTo>
                  <a:lnTo>
                    <a:pt x="252114" y="33133"/>
                  </a:lnTo>
                  <a:lnTo>
                    <a:pt x="252840" y="32639"/>
                  </a:lnTo>
                  <a:close/>
                </a:path>
                <a:path w="274954" h="205105">
                  <a:moveTo>
                    <a:pt x="224027" y="23928"/>
                  </a:moveTo>
                  <a:lnTo>
                    <a:pt x="223742" y="24130"/>
                  </a:lnTo>
                  <a:lnTo>
                    <a:pt x="224027" y="23928"/>
                  </a:lnTo>
                  <a:close/>
                </a:path>
                <a:path w="274954" h="205105">
                  <a:moveTo>
                    <a:pt x="266573" y="0"/>
                  </a:moveTo>
                  <a:lnTo>
                    <a:pt x="253746" y="3048"/>
                  </a:lnTo>
                  <a:lnTo>
                    <a:pt x="249554" y="4826"/>
                  </a:lnTo>
                  <a:lnTo>
                    <a:pt x="238125" y="12827"/>
                  </a:lnTo>
                  <a:lnTo>
                    <a:pt x="237362" y="13335"/>
                  </a:lnTo>
                  <a:lnTo>
                    <a:pt x="224027" y="23928"/>
                  </a:lnTo>
                  <a:lnTo>
                    <a:pt x="224281" y="23749"/>
                  </a:lnTo>
                  <a:lnTo>
                    <a:pt x="265175" y="23749"/>
                  </a:lnTo>
                  <a:lnTo>
                    <a:pt x="266446" y="22479"/>
                  </a:lnTo>
                  <a:lnTo>
                    <a:pt x="272033" y="15113"/>
                  </a:lnTo>
                  <a:lnTo>
                    <a:pt x="274319" y="12065"/>
                  </a:lnTo>
                  <a:lnTo>
                    <a:pt x="274447" y="7874"/>
                  </a:lnTo>
                  <a:lnTo>
                    <a:pt x="270382" y="1524"/>
                  </a:lnTo>
                  <a:lnTo>
                    <a:pt x="266573" y="0"/>
                  </a:lnTo>
                  <a:close/>
                </a:path>
              </a:pathLst>
            </a:custGeom>
            <a:solidFill>
              <a:srgbClr val="E712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1154918" y="6412179"/>
            <a:ext cx="12318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50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357194"/>
            <a:ext cx="268732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dirty="0" sz="2700" spc="29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65" b="1">
                <a:solidFill>
                  <a:srgbClr val="FFFFFF"/>
                </a:solidFill>
                <a:latin typeface="Arial Black"/>
                <a:cs typeface="Arial Black"/>
              </a:rPr>
              <a:t>TARGET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203685" y="6412179"/>
            <a:ext cx="7493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4823" y="2796286"/>
            <a:ext cx="88963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000000"/>
                </a:solidFill>
              </a:rPr>
              <a:t>Alto.tel</a:t>
            </a:r>
            <a:endParaRPr sz="1700"/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3057575"/>
            <a:ext cx="3472815" cy="1379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56870">
              <a:lnSpc>
                <a:spcPct val="1480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Do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they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have</a:t>
            </a:r>
            <a:r>
              <a:rPr dirty="0" sz="1500" spc="-1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Azure </a:t>
            </a:r>
            <a:r>
              <a:rPr dirty="0" sz="1500" spc="-10">
                <a:latin typeface="Arial"/>
                <a:cs typeface="Arial"/>
              </a:rPr>
              <a:t>presence?</a:t>
            </a:r>
            <a:r>
              <a:rPr dirty="0" sz="1500" spc="5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What</a:t>
            </a:r>
            <a:r>
              <a:rPr dirty="0" sz="1500" spc="-1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services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are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using?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48000"/>
              </a:lnSpc>
              <a:spcBef>
                <a:spcPts val="5"/>
              </a:spcBef>
            </a:pP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we</a:t>
            </a:r>
            <a:r>
              <a:rPr dirty="0" sz="1500" spc="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pivot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from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on-prem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cloud? </a:t>
            </a:r>
            <a:r>
              <a:rPr dirty="0" sz="1500">
                <a:latin typeface="Arial"/>
                <a:cs typeface="Arial"/>
              </a:rPr>
              <a:t>Can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we</a:t>
            </a:r>
            <a:r>
              <a:rPr dirty="0" sz="1500" spc="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breach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cloud?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360" y="2572511"/>
            <a:ext cx="10241280" cy="1712976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7127" y="2182367"/>
            <a:ext cx="7857744" cy="2493263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9255" y="1828800"/>
            <a:ext cx="7333488" cy="320040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3385565"/>
            <a:ext cx="610489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26335" algn="l"/>
                <a:tab pos="2783205" algn="l"/>
                <a:tab pos="3933190" algn="l"/>
                <a:tab pos="486346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4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0960" y="2879293"/>
            <a:ext cx="5021580" cy="2711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06220" algn="l"/>
              </a:tabLst>
            </a:pPr>
            <a:r>
              <a:rPr dirty="0" sz="1600" b="1">
                <a:latin typeface="Arial"/>
                <a:cs typeface="Arial"/>
              </a:rPr>
              <a:t>(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</a:t>
            </a:r>
            <a:r>
              <a:rPr dirty="0" sz="1600" spc="-1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r</a:t>
            </a:r>
            <a:r>
              <a:rPr dirty="0" sz="1600" spc="-1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</a:t>
            </a:r>
            <a:r>
              <a:rPr dirty="0" sz="1600" spc="-1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-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</a:t>
            </a:r>
            <a:r>
              <a:rPr dirty="0" sz="1600" spc="-1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</a:t>
            </a:r>
            <a:r>
              <a:rPr dirty="0" sz="1600" spc="-1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n</a:t>
            </a:r>
            <a:r>
              <a:rPr dirty="0" sz="1600" spc="-1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</a:t>
            </a:r>
            <a:r>
              <a:rPr dirty="0" sz="1600" spc="-165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)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4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40960" y="3370580"/>
            <a:ext cx="503047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6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640960" y="3928617"/>
            <a:ext cx="5786120" cy="490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105"/>
              </a:spcBef>
              <a:tabLst>
                <a:tab pos="407606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  <a:tabLst>
                <a:tab pos="119570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F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6FAC46"/>
                </a:solidFill>
                <a:latin typeface="Arial"/>
                <a:cs typeface="Arial"/>
              </a:rPr>
              <a:t>Ta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82827" y="3285566"/>
            <a:ext cx="2292985" cy="864869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9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94610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SERVICES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1100054" y="6466433"/>
            <a:ext cx="1778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56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3988" y="3357194"/>
            <a:ext cx="208280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05" b="1">
                <a:solidFill>
                  <a:srgbClr val="FFFFFF"/>
                </a:solidFill>
                <a:latin typeface="Arial Black"/>
                <a:cs typeface="Arial Black"/>
              </a:rPr>
              <a:t>SERVICES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962935"/>
            <a:ext cx="2996565" cy="5139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74040">
              <a:lnSpc>
                <a:spcPct val="146800"/>
              </a:lnSpc>
              <a:spcBef>
                <a:spcPts val="95"/>
              </a:spcBef>
            </a:pPr>
            <a:r>
              <a:rPr dirty="0" sz="1700" b="1">
                <a:latin typeface="Arial Black"/>
                <a:cs typeface="Arial Black"/>
              </a:rPr>
              <a:t>Known</a:t>
            </a:r>
            <a:r>
              <a:rPr dirty="0" sz="1700" spc="-70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Subdomains </a:t>
            </a:r>
            <a:r>
              <a:rPr dirty="0" sz="1500" spc="-10">
                <a:latin typeface="Courier New"/>
                <a:cs typeface="Courier New"/>
              </a:rPr>
              <a:t>azure-api.net cloudapp.net scm.azurewebsites.net azurewebsites.net documents.azure.com database.windows.net</a:t>
            </a:r>
            <a:endParaRPr sz="1500">
              <a:latin typeface="Courier New"/>
              <a:cs typeface="Courier New"/>
            </a:endParaRPr>
          </a:p>
          <a:p>
            <a:pPr marL="12700" marR="5080">
              <a:lnSpc>
                <a:spcPct val="148100"/>
              </a:lnSpc>
            </a:pPr>
            <a:r>
              <a:rPr dirty="0" sz="1500" spc="-10">
                <a:latin typeface="Courier New"/>
                <a:cs typeface="Courier New"/>
              </a:rPr>
              <a:t>mail.protection.outlook.co vault.azure.net onmicrosoft.com sharepoint.com queue.core.windows.net blob.core.windows.net file.core.windows.net table.core.windows.net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154918" y="6412179"/>
            <a:ext cx="12318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57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00148" y="1435100"/>
            <a:ext cx="7792084" cy="3987800"/>
            <a:chOff x="2200148" y="1435100"/>
            <a:chExt cx="7792084" cy="3987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2848" y="1447800"/>
              <a:ext cx="7766304" cy="39624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206498" y="1441450"/>
              <a:ext cx="7779384" cy="3975100"/>
            </a:xfrm>
            <a:custGeom>
              <a:avLst/>
              <a:gdLst/>
              <a:ahLst/>
              <a:cxnLst/>
              <a:rect l="l" t="t" r="r" b="b"/>
              <a:pathLst>
                <a:path w="7779384" h="3975100">
                  <a:moveTo>
                    <a:pt x="0" y="3975100"/>
                  </a:moveTo>
                  <a:lnTo>
                    <a:pt x="7779004" y="3975100"/>
                  </a:lnTo>
                  <a:lnTo>
                    <a:pt x="7779004" y="0"/>
                  </a:lnTo>
                  <a:lnTo>
                    <a:pt x="0" y="0"/>
                  </a:lnTo>
                  <a:lnTo>
                    <a:pt x="0" y="39751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3385565"/>
            <a:ext cx="544893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8965" algn="l"/>
                <a:tab pos="2093595" algn="l"/>
                <a:tab pos="2449195" algn="l"/>
                <a:tab pos="392176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e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0960" y="2963112"/>
            <a:ext cx="4789170" cy="54991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95"/>
              </a:spcBef>
            </a:pP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14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6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6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0" b="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'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1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2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49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70" b="0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6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 b="0">
                <a:solidFill>
                  <a:srgbClr val="6FAC46"/>
                </a:solidFill>
                <a:latin typeface="Arial"/>
                <a:cs typeface="Arial"/>
              </a:rPr>
              <a:t>-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6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6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 b="0">
                <a:solidFill>
                  <a:srgbClr val="6FAC46"/>
                </a:solidFill>
                <a:latin typeface="Arial"/>
                <a:cs typeface="Arial"/>
              </a:rPr>
              <a:t>’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40960" y="3800348"/>
            <a:ext cx="6249670" cy="490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105"/>
              </a:spcBef>
              <a:tabLst>
                <a:tab pos="463994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2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82827" y="3285566"/>
            <a:ext cx="2292985" cy="864869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9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6595">
              <a:lnSpc>
                <a:spcPct val="100000"/>
              </a:lnSpc>
              <a:spcBef>
                <a:spcPts val="100"/>
              </a:spcBef>
            </a:pPr>
            <a:r>
              <a:rPr dirty="0" spc="105">
                <a:solidFill>
                  <a:srgbClr val="000000"/>
                </a:solidFill>
              </a:rPr>
              <a:t>INTRODUCTION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5852" rIns="0" bIns="0" rtlCol="0" vert="horz">
            <a:spAutoFit/>
          </a:bodyPr>
          <a:lstStyle/>
          <a:p>
            <a:pPr marL="190500">
              <a:lnSpc>
                <a:spcPts val="1240"/>
              </a:lnSpc>
            </a:pPr>
            <a:r>
              <a:rPr dirty="0" spc="-25"/>
              <a:t>7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5699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USER</a:t>
            </a:r>
            <a:r>
              <a:rPr dirty="0" spc="335"/>
              <a:t> </a:t>
            </a:r>
            <a:r>
              <a:rPr dirty="0" spc="90"/>
              <a:t>ENUMERATION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1100054" y="6466433"/>
            <a:ext cx="1778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61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10259" y="1243075"/>
            <a:ext cx="4759325" cy="3997325"/>
            <a:chOff x="810259" y="1243075"/>
            <a:chExt cx="4759325" cy="39973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59" y="1255775"/>
              <a:ext cx="4733544" cy="397154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16609" y="1249425"/>
              <a:ext cx="4746625" cy="3984625"/>
            </a:xfrm>
            <a:custGeom>
              <a:avLst/>
              <a:gdLst/>
              <a:ahLst/>
              <a:cxnLst/>
              <a:rect l="l" t="t" r="r" b="b"/>
              <a:pathLst>
                <a:path w="4746625" h="3984625">
                  <a:moveTo>
                    <a:pt x="0" y="3984244"/>
                  </a:moveTo>
                  <a:lnTo>
                    <a:pt x="4746244" y="3984244"/>
                  </a:lnTo>
                  <a:lnTo>
                    <a:pt x="4746244" y="0"/>
                  </a:lnTo>
                  <a:lnTo>
                    <a:pt x="0" y="0"/>
                  </a:lnTo>
                  <a:lnTo>
                    <a:pt x="0" y="3984244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6211315" y="1243075"/>
            <a:ext cx="5170805" cy="3997325"/>
            <a:chOff x="6211315" y="1243075"/>
            <a:chExt cx="5170805" cy="399732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4015" y="1255775"/>
              <a:ext cx="5145024" cy="397154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217665" y="1249425"/>
              <a:ext cx="5158105" cy="3984625"/>
            </a:xfrm>
            <a:custGeom>
              <a:avLst/>
              <a:gdLst/>
              <a:ahLst/>
              <a:cxnLst/>
              <a:rect l="l" t="t" r="r" b="b"/>
              <a:pathLst>
                <a:path w="5158105" h="3984625">
                  <a:moveTo>
                    <a:pt x="0" y="3984244"/>
                  </a:moveTo>
                  <a:lnTo>
                    <a:pt x="5157724" y="3984244"/>
                  </a:lnTo>
                  <a:lnTo>
                    <a:pt x="5157724" y="0"/>
                  </a:lnTo>
                  <a:lnTo>
                    <a:pt x="0" y="0"/>
                  </a:lnTo>
                  <a:lnTo>
                    <a:pt x="0" y="3984244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357194"/>
            <a:ext cx="3303904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95" b="1">
                <a:solidFill>
                  <a:srgbClr val="FFFFFF"/>
                </a:solidFill>
                <a:latin typeface="Arial Black"/>
                <a:cs typeface="Arial Black"/>
              </a:rPr>
              <a:t>LOGIN</a:t>
            </a:r>
            <a:r>
              <a:rPr dirty="0" sz="2700" spc="32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b="1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2700" spc="30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85" b="1">
                <a:solidFill>
                  <a:srgbClr val="FFFFFF"/>
                </a:solidFill>
                <a:latin typeface="Arial Black"/>
                <a:cs typeface="Arial Black"/>
              </a:rPr>
              <a:t>MSOL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432050"/>
            <a:ext cx="262318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Authenticate</a:t>
            </a:r>
            <a:r>
              <a:rPr dirty="0" sz="1700" spc="-4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to</a:t>
            </a:r>
            <a:r>
              <a:rPr dirty="0" sz="1700" spc="-55">
                <a:solidFill>
                  <a:srgbClr val="000000"/>
                </a:solidFill>
              </a:rPr>
              <a:t> </a:t>
            </a:r>
            <a:r>
              <a:rPr dirty="0" sz="1700" spc="-20">
                <a:solidFill>
                  <a:srgbClr val="000000"/>
                </a:solidFill>
              </a:rPr>
              <a:t>MSOL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696387"/>
            <a:ext cx="5735955" cy="695960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dirty="0" sz="1500">
                <a:latin typeface="Arial"/>
                <a:cs typeface="Arial"/>
              </a:rPr>
              <a:t>API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calls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to: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500" spc="-10">
                <a:latin typeface="Courier New"/>
                <a:cs typeface="Courier New"/>
              </a:rPr>
              <a:t>login.microsoftonline.com/common/GetCredentialType</a:t>
            </a:r>
            <a:endParaRPr sz="1500">
              <a:latin typeface="Courier New"/>
              <a:cs typeface="Courier New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6065773" y="3847366"/>
          <a:ext cx="3524250" cy="569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6085"/>
                <a:gridCol w="224155"/>
                <a:gridCol w="229235"/>
                <a:gridCol w="1376045"/>
              </a:tblGrid>
              <a:tr h="284480">
                <a:tc>
                  <a:txBody>
                    <a:bodyPr/>
                    <a:lstStyle/>
                    <a:p>
                      <a:pPr algn="ctr" marR="12065">
                        <a:lnSpc>
                          <a:spcPts val="1670"/>
                        </a:lnSpc>
                      </a:pPr>
                      <a:r>
                        <a:rPr dirty="0" sz="1500" spc="-10">
                          <a:latin typeface="Courier New"/>
                          <a:cs typeface="Courier New"/>
                        </a:rPr>
                        <a:t>IfExistsResult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0"/>
                        </a:lnSpc>
                      </a:pPr>
                      <a:r>
                        <a:rPr dirty="0" sz="1500">
                          <a:latin typeface="Courier New"/>
                          <a:cs typeface="Courier New"/>
                        </a:rPr>
                        <a:t>=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0"/>
                        </a:lnSpc>
                      </a:pPr>
                      <a:r>
                        <a:rPr dirty="0" sz="1500">
                          <a:latin typeface="Courier New"/>
                          <a:cs typeface="Courier New"/>
                        </a:rPr>
                        <a:t>0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670"/>
                        </a:lnSpc>
                      </a:pPr>
                      <a:r>
                        <a:rPr dirty="0" sz="1500" spc="-35">
                          <a:latin typeface="Arial"/>
                          <a:cs typeface="Arial"/>
                        </a:rPr>
                        <a:t>Valid</a:t>
                      </a:r>
                      <a:r>
                        <a:rPr dirty="0" sz="15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spc="-10">
                          <a:latin typeface="Arial"/>
                          <a:cs typeface="Arial"/>
                        </a:rPr>
                        <a:t>Account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285115"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500" spc="-10">
                          <a:latin typeface="Courier New"/>
                          <a:cs typeface="Courier New"/>
                        </a:rPr>
                        <a:t>IfExistsResult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B="0" marT="3683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500">
                          <a:latin typeface="Courier New"/>
                          <a:cs typeface="Courier New"/>
                        </a:rPr>
                        <a:t>=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B="0" marT="3683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500">
                          <a:latin typeface="Courier New"/>
                          <a:cs typeface="Courier New"/>
                        </a:rPr>
                        <a:t>1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B="0" marT="3683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500">
                          <a:latin typeface="Arial"/>
                          <a:cs typeface="Arial"/>
                        </a:rPr>
                        <a:t>Invalid</a:t>
                      </a:r>
                      <a:r>
                        <a:rPr dirty="0" sz="1500" spc="-1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spc="-10">
                          <a:latin typeface="Arial"/>
                          <a:cs typeface="Arial"/>
                        </a:rPr>
                        <a:t>Account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3683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1154918" y="6412179"/>
            <a:ext cx="12318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63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" y="1432560"/>
            <a:ext cx="5382768" cy="338023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5768" y="1432560"/>
            <a:ext cx="5126735" cy="3380232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144" y="2115311"/>
            <a:ext cx="10695432" cy="2615184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3385565"/>
            <a:ext cx="486156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26335" algn="l"/>
                <a:tab pos="27832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4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40960" y="3457448"/>
            <a:ext cx="439674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39720" algn="l"/>
                <a:tab pos="302577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82827" y="3285566"/>
            <a:ext cx="2292985" cy="864869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9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492" y="3421202"/>
            <a:ext cx="17735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STORY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1915515"/>
            <a:ext cx="4686935" cy="301752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Enumerate</a:t>
            </a:r>
            <a:endParaRPr sz="1700">
              <a:latin typeface="Arial Black"/>
              <a:cs typeface="Arial Black"/>
            </a:endParaRPr>
          </a:p>
          <a:p>
            <a:pPr marL="12700" marR="279400">
              <a:lnSpc>
                <a:spcPts val="2950"/>
              </a:lnSpc>
              <a:spcBef>
                <a:spcPts val="229"/>
              </a:spcBef>
            </a:pP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Initial</a:t>
            </a:r>
            <a:r>
              <a:rPr dirty="0" sz="1700" spc="-9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r>
              <a:rPr dirty="0" sz="1700" spc="2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4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Password</a:t>
            </a:r>
            <a:r>
              <a:rPr dirty="0" sz="1700" spc="-5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Spray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Defense</a:t>
            </a:r>
            <a:r>
              <a:rPr dirty="0" sz="1700" spc="-2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bypass</a:t>
            </a:r>
            <a:r>
              <a:rPr dirty="0" sz="17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4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Conditional</a:t>
            </a:r>
            <a:r>
              <a:rPr dirty="0" sz="1700" spc="-2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Persistence</a:t>
            </a:r>
            <a:r>
              <a:rPr dirty="0" sz="1700" spc="-2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Guest</a:t>
            </a:r>
            <a:r>
              <a:rPr dirty="0" sz="1700" spc="-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20" b="1">
                <a:solidFill>
                  <a:srgbClr val="FFFFFF"/>
                </a:solidFill>
                <a:latin typeface="Arial Black"/>
                <a:cs typeface="Arial Black"/>
              </a:rPr>
              <a:t>user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4400"/>
              </a:lnSpc>
              <a:spcBef>
                <a:spcPts val="5"/>
              </a:spcBef>
            </a:pP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Dynamic</a:t>
            </a:r>
            <a:r>
              <a:rPr dirty="0" sz="1700" spc="-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Groups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Runbooks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Managed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 Identity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Key</a:t>
            </a:r>
            <a:r>
              <a:rPr dirty="0" sz="1700" spc="-4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Vaults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93570">
              <a:lnSpc>
                <a:spcPct val="100000"/>
              </a:lnSpc>
              <a:spcBef>
                <a:spcPts val="100"/>
              </a:spcBef>
            </a:pPr>
            <a:r>
              <a:rPr dirty="0" spc="114">
                <a:solidFill>
                  <a:srgbClr val="000000"/>
                </a:solidFill>
              </a:rPr>
              <a:t>INITIAL</a:t>
            </a:r>
            <a:r>
              <a:rPr dirty="0" spc="335">
                <a:solidFill>
                  <a:srgbClr val="000000"/>
                </a:solidFill>
              </a:rPr>
              <a:t> </a:t>
            </a:r>
            <a:r>
              <a:rPr dirty="0" spc="90">
                <a:solidFill>
                  <a:srgbClr val="000000"/>
                </a:solidFill>
              </a:rPr>
              <a:t>ACCESS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100054" y="642833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69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3357194"/>
            <a:ext cx="335534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20" b="1">
                <a:solidFill>
                  <a:srgbClr val="FFFFFF"/>
                </a:solidFill>
                <a:latin typeface="Arial Black"/>
                <a:cs typeface="Arial Black"/>
              </a:rPr>
              <a:t>INITIAL</a:t>
            </a:r>
            <a:r>
              <a:rPr dirty="0" sz="2700" spc="254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284602"/>
            <a:ext cx="105664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Could</a:t>
            </a:r>
            <a:r>
              <a:rPr dirty="0" sz="1700" spc="-25">
                <a:solidFill>
                  <a:srgbClr val="000000"/>
                </a:solidFill>
              </a:rPr>
              <a:t> be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545257"/>
            <a:ext cx="2466340" cy="2392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Pivot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from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on-</a:t>
            </a:r>
            <a:r>
              <a:rPr dirty="0" sz="1500" spc="-20">
                <a:latin typeface="Arial"/>
                <a:cs typeface="Arial"/>
              </a:rPr>
              <a:t>prem </a:t>
            </a:r>
            <a:r>
              <a:rPr dirty="0" sz="1500" spc="-10">
                <a:latin typeface="Arial"/>
                <a:cs typeface="Arial"/>
              </a:rPr>
              <a:t>Compromise</a:t>
            </a:r>
            <a:r>
              <a:rPr dirty="0" sz="1500" spc="-1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3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VMs </a:t>
            </a:r>
            <a:r>
              <a:rPr dirty="0" sz="1500">
                <a:latin typeface="Arial"/>
                <a:cs typeface="Arial"/>
              </a:rPr>
              <a:t>Password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spraying/guessing Blobs</a:t>
            </a:r>
            <a:endParaRPr sz="1500">
              <a:latin typeface="Arial"/>
              <a:cs typeface="Arial"/>
            </a:endParaRPr>
          </a:p>
          <a:p>
            <a:pPr marL="12700" marR="1376680">
              <a:lnSpc>
                <a:spcPct val="147400"/>
              </a:lnSpc>
              <a:spcBef>
                <a:spcPts val="10"/>
              </a:spcBef>
            </a:pPr>
            <a:r>
              <a:rPr dirty="0" sz="1500" spc="-10">
                <a:latin typeface="Arial"/>
                <a:cs typeface="Arial"/>
              </a:rPr>
              <a:t>Phishing </a:t>
            </a:r>
            <a:r>
              <a:rPr dirty="0" sz="1500">
                <a:latin typeface="Arial"/>
                <a:cs typeface="Arial"/>
              </a:rPr>
              <a:t>App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consent </a:t>
            </a: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54918" y="6412179"/>
            <a:ext cx="12318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70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87475">
              <a:lnSpc>
                <a:spcPct val="100000"/>
              </a:lnSpc>
              <a:spcBef>
                <a:spcPts val="100"/>
              </a:spcBef>
            </a:pPr>
            <a:r>
              <a:rPr dirty="0" spc="45"/>
              <a:t>WHAT</a:t>
            </a:r>
            <a:r>
              <a:rPr dirty="0" spc="330"/>
              <a:t> </a:t>
            </a:r>
            <a:r>
              <a:rPr dirty="0" spc="70"/>
              <a:t>IS</a:t>
            </a:r>
            <a:r>
              <a:rPr dirty="0" spc="285"/>
              <a:t> </a:t>
            </a:r>
            <a:r>
              <a:rPr dirty="0" spc="65"/>
              <a:t>MS</a:t>
            </a:r>
            <a:r>
              <a:rPr dirty="0" spc="310"/>
              <a:t> </a:t>
            </a:r>
            <a:r>
              <a:rPr dirty="0" spc="95"/>
              <a:t>AZURE?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45852" rIns="0" bIns="0" rtlCol="0" vert="horz">
            <a:spAutoFit/>
          </a:bodyPr>
          <a:lstStyle/>
          <a:p>
            <a:pPr marL="190500">
              <a:lnSpc>
                <a:spcPts val="1240"/>
              </a:lnSpc>
            </a:pPr>
            <a:r>
              <a:rPr dirty="0" spc="-25"/>
              <a:t>8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8725">
              <a:lnSpc>
                <a:spcPct val="100000"/>
              </a:lnSpc>
              <a:spcBef>
                <a:spcPts val="100"/>
              </a:spcBef>
            </a:pPr>
            <a:r>
              <a:rPr dirty="0" spc="75"/>
              <a:t>PASSWORD</a:t>
            </a:r>
            <a:r>
              <a:rPr dirty="0" spc="390"/>
              <a:t> </a:t>
            </a:r>
            <a:r>
              <a:rPr dirty="0" spc="70"/>
              <a:t>SPRAYING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100054" y="642833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71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2987166"/>
            <a:ext cx="2301875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80" b="1">
                <a:solidFill>
                  <a:srgbClr val="FFFFFF"/>
                </a:solidFill>
                <a:latin typeface="Arial Black"/>
                <a:cs typeface="Arial Black"/>
              </a:rPr>
              <a:t>PASSWORD SPRAYING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72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2608910"/>
            <a:ext cx="268414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Use</a:t>
            </a:r>
            <a:r>
              <a:rPr dirty="0" sz="1700" spc="-1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a</a:t>
            </a:r>
            <a:r>
              <a:rPr dirty="0" sz="1700" spc="-1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single</a:t>
            </a:r>
            <a:r>
              <a:rPr dirty="0" sz="1700" spc="-35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password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870853"/>
            <a:ext cx="3122930" cy="1379220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500">
                <a:latin typeface="Arial"/>
                <a:cs typeface="Arial"/>
              </a:rPr>
              <a:t>Against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multiple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accounts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Done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against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different</a:t>
            </a:r>
            <a:r>
              <a:rPr dirty="0" sz="1500" spc="-1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API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endpoints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Workaround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account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lockouts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Noisy!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2987166"/>
            <a:ext cx="2301875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80" b="1">
                <a:solidFill>
                  <a:srgbClr val="FFFFFF"/>
                </a:solidFill>
                <a:latin typeface="Arial Black"/>
                <a:cs typeface="Arial Black"/>
              </a:rPr>
              <a:t>PASSWORD SPRAYING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73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1920367"/>
            <a:ext cx="960119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API</a:t>
            </a:r>
            <a:r>
              <a:rPr dirty="0" sz="1700" spc="-35">
                <a:solidFill>
                  <a:srgbClr val="000000"/>
                </a:solidFill>
              </a:rPr>
              <a:t> </a:t>
            </a:r>
            <a:r>
              <a:rPr dirty="0" sz="1700" spc="-20">
                <a:solidFill>
                  <a:srgbClr val="000000"/>
                </a:solidFill>
              </a:rPr>
              <a:t>Call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286127"/>
            <a:ext cx="5394960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sng" sz="1500" spc="-1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https://login.microsoft.com/common/oauth2/token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2857805"/>
            <a:ext cx="4286885" cy="20535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69035">
              <a:lnSpc>
                <a:spcPct val="148100"/>
              </a:lnSpc>
              <a:spcBef>
                <a:spcPts val="95"/>
              </a:spcBef>
            </a:pPr>
            <a:r>
              <a:rPr dirty="0" sz="1500">
                <a:latin typeface="Arial"/>
                <a:cs typeface="Arial"/>
              </a:rPr>
              <a:t>Done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against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different</a:t>
            </a:r>
            <a:r>
              <a:rPr dirty="0" sz="1500" spc="-1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API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endpoints </a:t>
            </a:r>
            <a:r>
              <a:rPr dirty="0" sz="1500" spc="-10">
                <a:latin typeface="Courier New"/>
                <a:cs typeface="Courier New"/>
              </a:rPr>
              <a:t>AADSTS50034</a:t>
            </a:r>
            <a:r>
              <a:rPr dirty="0" sz="1500" spc="-550">
                <a:latin typeface="Courier New"/>
                <a:cs typeface="Courier New"/>
              </a:rPr>
              <a:t> </a:t>
            </a:r>
            <a:r>
              <a:rPr dirty="0" sz="1500">
                <a:latin typeface="Arial"/>
                <a:cs typeface="Arial"/>
              </a:rPr>
              <a:t>User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doesn’t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exist </a:t>
            </a:r>
            <a:r>
              <a:rPr dirty="0" sz="1500" spc="-10">
                <a:latin typeface="Courier New"/>
                <a:cs typeface="Courier New"/>
              </a:rPr>
              <a:t>AADSTS50126</a:t>
            </a:r>
            <a:r>
              <a:rPr dirty="0" sz="1500" spc="-515">
                <a:latin typeface="Courier New"/>
                <a:cs typeface="Courier New"/>
              </a:rPr>
              <a:t> </a:t>
            </a:r>
            <a:r>
              <a:rPr dirty="0" sz="1500">
                <a:latin typeface="Arial"/>
                <a:cs typeface="Arial"/>
              </a:rPr>
              <a:t>Invalid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password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Courier New"/>
                <a:cs typeface="Courier New"/>
              </a:rPr>
              <a:t>AaDSTS50079</a:t>
            </a:r>
            <a:r>
              <a:rPr dirty="0" sz="1500" spc="-565">
                <a:latin typeface="Courier New"/>
                <a:cs typeface="Courier New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114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AADSTS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50076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MFA</a:t>
            </a:r>
            <a:r>
              <a:rPr dirty="0" sz="1500" spc="-1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response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dirty="0" sz="1500" spc="-10">
                <a:latin typeface="Courier New"/>
                <a:cs typeface="Courier New"/>
              </a:rPr>
              <a:t>AADSTS50057</a:t>
            </a:r>
            <a:r>
              <a:rPr dirty="0" sz="1500" spc="-555">
                <a:latin typeface="Courier New"/>
                <a:cs typeface="Courier New"/>
              </a:rPr>
              <a:t> </a:t>
            </a:r>
            <a:r>
              <a:rPr dirty="0" sz="1500">
                <a:latin typeface="Arial"/>
                <a:cs typeface="Arial"/>
              </a:rPr>
              <a:t>Disabled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account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500" spc="-10">
                <a:latin typeface="Courier New"/>
                <a:cs typeface="Courier New"/>
              </a:rPr>
              <a:t>AADSTS50055</a:t>
            </a:r>
            <a:r>
              <a:rPr dirty="0" sz="1500" spc="-560">
                <a:latin typeface="Courier New"/>
                <a:cs typeface="Courier New"/>
              </a:rPr>
              <a:t> </a:t>
            </a:r>
            <a:r>
              <a:rPr dirty="0" sz="1500">
                <a:latin typeface="Arial"/>
                <a:cs typeface="Arial"/>
              </a:rPr>
              <a:t>Password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expired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92" y="2654807"/>
            <a:ext cx="11862816" cy="154838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333744" y="2645664"/>
            <a:ext cx="2277110" cy="307975"/>
          </a:xfrm>
          <a:prstGeom prst="rect">
            <a:avLst/>
          </a:prstGeom>
          <a:solidFill>
            <a:srgbClr val="0C0C0C"/>
          </a:solidFill>
        </p:spPr>
        <p:txBody>
          <a:bodyPr wrap="square" lIns="0" tIns="3556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dirty="0" sz="1400" spc="250" b="1">
                <a:solidFill>
                  <a:srgbClr val="FF0000"/>
                </a:solidFill>
                <a:latin typeface="Trebuchet MS"/>
                <a:cs typeface="Trebuchet MS"/>
              </a:rPr>
              <a:t>"</a:t>
            </a:r>
            <a:r>
              <a:rPr dirty="0" sz="1400" spc="-10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-75" b="1">
                <a:solidFill>
                  <a:srgbClr val="FF0000"/>
                </a:solidFill>
                <a:latin typeface="Trebuchet MS"/>
                <a:cs typeface="Trebuchet MS"/>
              </a:rPr>
              <a:t>B</a:t>
            </a:r>
            <a:r>
              <a:rPr dirty="0" sz="1400" spc="-13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-200" b="1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dirty="0" sz="1400" spc="-10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-315" b="1">
                <a:solidFill>
                  <a:srgbClr val="FF0000"/>
                </a:solidFill>
                <a:latin typeface="Trebuchet MS"/>
                <a:cs typeface="Trebuchet MS"/>
              </a:rPr>
              <a:t>@</a:t>
            </a:r>
            <a:r>
              <a:rPr dirty="0" sz="1400" spc="-10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-130" b="1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dirty="0" sz="1400" spc="-10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160" b="1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r>
              <a:rPr dirty="0" sz="1400" spc="-10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345" b="1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dirty="0" sz="1400" spc="-13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dirty="0" sz="1400" spc="-10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-65" b="1">
                <a:solidFill>
                  <a:srgbClr val="FF0000"/>
                </a:solidFill>
                <a:latin typeface="Trebuchet MS"/>
                <a:cs typeface="Trebuchet MS"/>
              </a:rPr>
              <a:t>2</a:t>
            </a:r>
            <a:r>
              <a:rPr dirty="0" sz="1400" spc="-10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-65" b="1">
                <a:solidFill>
                  <a:srgbClr val="FF0000"/>
                </a:solidFill>
                <a:latin typeface="Trebuchet MS"/>
                <a:cs typeface="Trebuchet MS"/>
              </a:rPr>
              <a:t>0</a:t>
            </a:r>
            <a:r>
              <a:rPr dirty="0" sz="1400" spc="-105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-65" b="1">
                <a:solidFill>
                  <a:srgbClr val="FF0000"/>
                </a:solidFill>
                <a:latin typeface="Trebuchet MS"/>
                <a:cs typeface="Trebuchet MS"/>
              </a:rPr>
              <a:t>2</a:t>
            </a:r>
            <a:r>
              <a:rPr dirty="0" sz="1400" spc="-100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-65" b="1">
                <a:solidFill>
                  <a:srgbClr val="FF0000"/>
                </a:solidFill>
                <a:latin typeface="Trebuchet MS"/>
                <a:cs typeface="Trebuchet MS"/>
              </a:rPr>
              <a:t>3</a:t>
            </a:r>
            <a:r>
              <a:rPr dirty="0" sz="1400" spc="-114" b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400" spc="200" b="1">
                <a:solidFill>
                  <a:srgbClr val="FF0000"/>
                </a:solidFill>
                <a:latin typeface="Trebuchet MS"/>
                <a:cs typeface="Trebuchet MS"/>
              </a:rPr>
              <a:t>"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2035301"/>
            <a:ext cx="5105400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  <a:tab pos="16370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p</a:t>
            </a:r>
            <a:r>
              <a:rPr dirty="0" sz="1700" spc="-18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@</a:t>
            </a:r>
            <a:r>
              <a:rPr dirty="0" sz="1700" spc="-16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5896D0"/>
                </a:solidFill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217700"/>
              </a:lnSpc>
              <a:tabLst>
                <a:tab pos="526415" algn="l"/>
                <a:tab pos="718185" algn="l"/>
                <a:tab pos="1485265" algn="l"/>
                <a:tab pos="1588135" algn="l"/>
                <a:tab pos="1931670" algn="l"/>
                <a:tab pos="2157095" algn="l"/>
                <a:tab pos="274066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m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@</a:t>
            </a:r>
            <a:r>
              <a:rPr dirty="0" sz="1700" spc="-16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5896D0"/>
                </a:solidFill>
                <a:latin typeface="Arial"/>
                <a:cs typeface="Arial"/>
              </a:rPr>
              <a:t>l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652009" y="3727144"/>
            <a:ext cx="456374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18185" algn="l"/>
                <a:tab pos="3133725" algn="l"/>
                <a:tab pos="36474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63440" y="4326890"/>
            <a:ext cx="1347470" cy="241300"/>
          </a:xfrm>
          <a:prstGeom prst="rect">
            <a:avLst/>
          </a:prstGeom>
          <a:solidFill>
            <a:srgbClr val="6FAC46"/>
          </a:solidFill>
        </p:spPr>
        <p:txBody>
          <a:bodyPr wrap="square" lIns="0" tIns="0" rIns="0" bIns="0" rtlCol="0" vert="horz">
            <a:spAutoFit/>
          </a:bodyPr>
          <a:lstStyle/>
          <a:p>
            <a:pPr marL="1270">
              <a:lnSpc>
                <a:spcPts val="1864"/>
              </a:lnSpc>
              <a:tabLst>
                <a:tab pos="79184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999479" y="4291710"/>
            <a:ext cx="504825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3835" algn="l"/>
                <a:tab pos="800735" algn="l"/>
                <a:tab pos="2370455" algn="l"/>
                <a:tab pos="3432175" algn="l"/>
                <a:tab pos="3785235" algn="l"/>
                <a:tab pos="4298950" algn="l"/>
              </a:tabLst>
            </a:pP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40960" y="3457448"/>
            <a:ext cx="5645785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51523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dirty="0" sz="1600" spc="-1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@</a:t>
            </a:r>
            <a:r>
              <a:rPr dirty="0" sz="1600" spc="-1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dirty="0" sz="1600" spc="-1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 sz="1600" spc="-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dirty="0" sz="1600" spc="-1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82827" y="3285566"/>
            <a:ext cx="2292985" cy="864869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9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800" y="2970657"/>
            <a:ext cx="2294255" cy="864869"/>
          </a:xfrm>
          <a:prstGeom prst="rect"/>
        </p:spPr>
        <p:txBody>
          <a:bodyPr wrap="square" lIns="0" tIns="64135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5"/>
              </a:spcBef>
            </a:pPr>
            <a:r>
              <a:rPr dirty="0" sz="2900" spc="105"/>
              <a:t>MISSION </a:t>
            </a:r>
            <a:r>
              <a:rPr dirty="0" sz="2900" spc="100"/>
              <a:t>SOLUTION</a:t>
            </a:r>
            <a:endParaRPr sz="2900"/>
          </a:p>
        </p:txBody>
      </p:sp>
      <p:grpSp>
        <p:nvGrpSpPr>
          <p:cNvPr id="4" name="object 4" descr=""/>
          <p:cNvGrpSpPr/>
          <p:nvPr/>
        </p:nvGrpSpPr>
        <p:grpSpPr>
          <a:xfrm>
            <a:off x="4376928" y="2240279"/>
            <a:ext cx="6029960" cy="2463800"/>
            <a:chOff x="4376928" y="2240279"/>
            <a:chExt cx="6029960" cy="24638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6928" y="2240279"/>
              <a:ext cx="5373624" cy="240487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1744" y="2529827"/>
              <a:ext cx="1024890" cy="53417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6360" y="4166603"/>
              <a:ext cx="1024890" cy="53722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2009" y="2830449"/>
            <a:ext cx="6557009" cy="5441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767080" algn="l"/>
                <a:tab pos="1485265" algn="l"/>
                <a:tab pos="1998980" algn="l"/>
                <a:tab pos="2851150" algn="l"/>
                <a:tab pos="3596004" algn="l"/>
                <a:tab pos="4545330" algn="l"/>
                <a:tab pos="4996180" algn="l"/>
                <a:tab pos="5443220" algn="l"/>
                <a:tab pos="6164580" algn="l"/>
              </a:tabLst>
            </a:pPr>
            <a:r>
              <a:rPr dirty="0" sz="1700" b="0">
                <a:latin typeface="Arial"/>
                <a:cs typeface="Arial"/>
              </a:rPr>
              <a:t>W</a:t>
            </a:r>
            <a:r>
              <a:rPr dirty="0" sz="1700" spc="-114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d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s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b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w</a:t>
            </a:r>
            <a:r>
              <a:rPr dirty="0" sz="1700" b="0">
                <a:latin typeface="Arial"/>
                <a:cs typeface="Arial"/>
              </a:rPr>
              <a:t>	e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r</a:t>
            </a:r>
            <a:r>
              <a:rPr dirty="0" sz="1700" b="0">
                <a:latin typeface="Arial"/>
                <a:cs typeface="Arial"/>
              </a:rPr>
              <a:t>	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?</a:t>
            </a:r>
            <a:r>
              <a:rPr dirty="0" sz="1700" b="0">
                <a:latin typeface="Arial"/>
                <a:cs typeface="Arial"/>
              </a:rPr>
              <a:t>	D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o</a:t>
            </a:r>
            <a:r>
              <a:rPr dirty="0" sz="1700" b="0">
                <a:latin typeface="Arial"/>
                <a:cs typeface="Arial"/>
              </a:rPr>
              <a:t>	w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v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15" b="0">
                <a:latin typeface="Arial"/>
                <a:cs typeface="Arial"/>
              </a:rPr>
              <a:t>  </a:t>
            </a: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w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d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3653790"/>
            <a:ext cx="604647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525270" algn="l"/>
                <a:tab pos="366712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43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s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3800" y="3368116"/>
            <a:ext cx="276606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DISCUSSION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0"/>
              <a:t>CONDITIONAL</a:t>
            </a:r>
            <a:r>
              <a:rPr dirty="0" spc="370"/>
              <a:t> </a:t>
            </a:r>
            <a:r>
              <a:rPr dirty="0" spc="100"/>
              <a:t>ACCESS</a:t>
            </a:r>
            <a:r>
              <a:rPr dirty="0" spc="330"/>
              <a:t> </a:t>
            </a:r>
            <a:r>
              <a:rPr dirty="0" spc="105"/>
              <a:t>POLICIES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1100054" y="6466433"/>
            <a:ext cx="1778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79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154918" y="6420580"/>
            <a:ext cx="123189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latin typeface="Arial"/>
                <a:cs typeface="Arial"/>
              </a:rPr>
              <a:t>80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2616454"/>
            <a:ext cx="2903220" cy="11798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4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CONDITIONAL </a:t>
            </a:r>
            <a:r>
              <a:rPr dirty="0" sz="2700" spc="100" b="1">
                <a:solidFill>
                  <a:srgbClr val="FFFFFF"/>
                </a:solidFill>
                <a:latin typeface="Arial Black"/>
                <a:cs typeface="Arial Black"/>
              </a:rPr>
              <a:t>ACCESS </a:t>
            </a:r>
            <a:r>
              <a:rPr dirty="0" sz="2700" spc="110" b="1">
                <a:solidFill>
                  <a:srgbClr val="FFFFFF"/>
                </a:solidFill>
                <a:latin typeface="Arial Black"/>
                <a:cs typeface="Arial Black"/>
              </a:rPr>
              <a:t>POLICIES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1426590"/>
            <a:ext cx="75565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000000"/>
                </a:solidFill>
              </a:rPr>
              <a:t>Signal</a:t>
            </a:r>
            <a:endParaRPr sz="1700"/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1686830"/>
            <a:ext cx="2305050" cy="138049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User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group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membership</a:t>
            </a:r>
            <a:endParaRPr sz="1500">
              <a:latin typeface="Arial"/>
              <a:cs typeface="Arial"/>
            </a:endParaRPr>
          </a:p>
          <a:p>
            <a:pPr marL="12700" marR="1027430">
              <a:lnSpc>
                <a:spcPct val="148100"/>
              </a:lnSpc>
            </a:pPr>
            <a:r>
              <a:rPr dirty="0" sz="1500" spc="-10">
                <a:latin typeface="Arial"/>
                <a:cs typeface="Arial"/>
              </a:rPr>
              <a:t>Location Device </a:t>
            </a:r>
            <a:r>
              <a:rPr dirty="0" sz="1500">
                <a:latin typeface="Arial"/>
                <a:cs typeface="Arial"/>
              </a:rPr>
              <a:t>Calculated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risk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3669656"/>
            <a:ext cx="4673600" cy="108585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700" spc="-10" b="1">
                <a:latin typeface="Arial Black"/>
                <a:cs typeface="Arial Black"/>
              </a:rPr>
              <a:t>Decision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 spc="-10">
                <a:latin typeface="Arial"/>
                <a:cs typeface="Arial"/>
              </a:rPr>
              <a:t>Block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Allow,</a:t>
            </a:r>
            <a:r>
              <a:rPr dirty="0" sz="1500" spc="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3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MFA,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required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compliance,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require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app,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84123" y="575563"/>
            <a:ext cx="11224260" cy="5015230"/>
            <a:chOff x="484123" y="575563"/>
            <a:chExt cx="11224260" cy="50152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823" y="588263"/>
              <a:ext cx="11198352" cy="498957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90473" y="581913"/>
              <a:ext cx="11211560" cy="5002530"/>
            </a:xfrm>
            <a:custGeom>
              <a:avLst/>
              <a:gdLst/>
              <a:ahLst/>
              <a:cxnLst/>
              <a:rect l="l" t="t" r="r" b="b"/>
              <a:pathLst>
                <a:path w="11211560" h="5002530">
                  <a:moveTo>
                    <a:pt x="0" y="5002276"/>
                  </a:moveTo>
                  <a:lnTo>
                    <a:pt x="11211052" y="5002276"/>
                  </a:lnTo>
                  <a:lnTo>
                    <a:pt x="11211052" y="0"/>
                  </a:lnTo>
                  <a:lnTo>
                    <a:pt x="0" y="0"/>
                  </a:lnTo>
                  <a:lnTo>
                    <a:pt x="0" y="5002276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711" y="1719072"/>
            <a:ext cx="8418576" cy="341985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683634" y="5402072"/>
            <a:ext cx="443420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-50">
                <a:solidFill>
                  <a:srgbClr val="FFFFFF"/>
                </a:solidFill>
                <a:latin typeface="Trebuchet MS"/>
                <a:cs typeface="Trebuchet MS"/>
              </a:rPr>
              <a:t>Source:</a:t>
            </a:r>
            <a:r>
              <a:rPr dirty="0" sz="900" spc="4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60">
                <a:solidFill>
                  <a:srgbClr val="FFFFFF"/>
                </a:solidFill>
                <a:latin typeface="Trebuchet MS"/>
                <a:cs typeface="Trebuchet MS"/>
              </a:rPr>
              <a:t>https://docs.microsoft.com/en-</a:t>
            </a:r>
            <a:r>
              <a:rPr dirty="0" sz="900" spc="-65">
                <a:solidFill>
                  <a:srgbClr val="FFFFFF"/>
                </a:solidFill>
                <a:latin typeface="Trebuchet MS"/>
                <a:cs typeface="Trebuchet MS"/>
              </a:rPr>
              <a:t>us/azure/active-</a:t>
            </a:r>
            <a:r>
              <a:rPr dirty="0" sz="900" spc="-55">
                <a:solidFill>
                  <a:srgbClr val="FFFFFF"/>
                </a:solidFill>
                <a:latin typeface="Trebuchet MS"/>
                <a:cs typeface="Trebuchet MS"/>
              </a:rPr>
              <a:t>directory/conditional-</a:t>
            </a:r>
            <a:r>
              <a:rPr dirty="0" sz="900" spc="-20">
                <a:solidFill>
                  <a:srgbClr val="FFFFFF"/>
                </a:solidFill>
                <a:latin typeface="Trebuchet MS"/>
                <a:cs typeface="Trebuchet MS"/>
              </a:rPr>
              <a:t>access/overview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327" y="545591"/>
            <a:ext cx="9631680" cy="208787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2128" y="3127248"/>
            <a:ext cx="4047744" cy="2694432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3988" y="2987166"/>
            <a:ext cx="3048000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SECURITY </a:t>
            </a:r>
            <a:r>
              <a:rPr dirty="0" sz="2700" spc="55" b="1">
                <a:solidFill>
                  <a:srgbClr val="FFFFFF"/>
                </a:solidFill>
                <a:latin typeface="Arial Black"/>
                <a:cs typeface="Arial Black"/>
              </a:rPr>
              <a:t>DEFAULTS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60" b="1">
                <a:solidFill>
                  <a:srgbClr val="FFFFFF"/>
                </a:solidFill>
                <a:latin typeface="Arial Black"/>
                <a:cs typeface="Arial Black"/>
              </a:rPr>
              <a:t>OFF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84823" y="2193798"/>
            <a:ext cx="258064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Security</a:t>
            </a:r>
            <a:r>
              <a:rPr dirty="0" sz="1700" spc="-55">
                <a:solidFill>
                  <a:srgbClr val="000000"/>
                </a:solidFill>
              </a:rPr>
              <a:t> </a:t>
            </a:r>
            <a:r>
              <a:rPr dirty="0" sz="1700">
                <a:solidFill>
                  <a:srgbClr val="000000"/>
                </a:solidFill>
              </a:rPr>
              <a:t>Defaults</a:t>
            </a:r>
            <a:r>
              <a:rPr dirty="0" sz="1700" spc="-30">
                <a:solidFill>
                  <a:srgbClr val="000000"/>
                </a:solidFill>
              </a:rPr>
              <a:t> </a:t>
            </a:r>
            <a:r>
              <a:rPr dirty="0" sz="1700" spc="30">
                <a:solidFill>
                  <a:srgbClr val="000000"/>
                </a:solidFill>
              </a:rPr>
              <a:t>Off!</a:t>
            </a:r>
            <a:endParaRPr sz="1700"/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483234">
              <a:lnSpc>
                <a:spcPct val="120100"/>
              </a:lnSpc>
              <a:spcBef>
                <a:spcPts val="95"/>
              </a:spcBef>
            </a:pPr>
            <a:r>
              <a:rPr dirty="0" sz="1500" b="0">
                <a:latin typeface="Arial"/>
                <a:cs typeface="Arial"/>
              </a:rPr>
              <a:t>Requiring</a:t>
            </a:r>
            <a:r>
              <a:rPr dirty="0" sz="1500" spc="-3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all</a:t>
            </a:r>
            <a:r>
              <a:rPr dirty="0" sz="1500" spc="-1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users</a:t>
            </a:r>
            <a:r>
              <a:rPr dirty="0" sz="1500" spc="-5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to</a:t>
            </a:r>
            <a:r>
              <a:rPr dirty="0" sz="1500" spc="-2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register</a:t>
            </a:r>
            <a:r>
              <a:rPr dirty="0" sz="1500" spc="-6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for</a:t>
            </a:r>
            <a:r>
              <a:rPr dirty="0" sz="1500" spc="-130" b="0">
                <a:latin typeface="Arial"/>
                <a:cs typeface="Arial"/>
              </a:rPr>
              <a:t> </a:t>
            </a:r>
            <a:r>
              <a:rPr dirty="0" sz="1500" spc="-10" b="0">
                <a:latin typeface="Arial"/>
                <a:cs typeface="Arial"/>
              </a:rPr>
              <a:t>Azure</a:t>
            </a:r>
            <a:r>
              <a:rPr dirty="0" sz="1500" spc="-6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AD</a:t>
            </a:r>
            <a:r>
              <a:rPr dirty="0" sz="1500" spc="-2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Multi-</a:t>
            </a:r>
            <a:r>
              <a:rPr dirty="0" sz="1500" spc="-10" b="0">
                <a:latin typeface="Arial"/>
                <a:cs typeface="Arial"/>
              </a:rPr>
              <a:t>Factor Authentication.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b="0">
                <a:latin typeface="Arial"/>
                <a:cs typeface="Arial"/>
              </a:rPr>
              <a:t>Requiring </a:t>
            </a:r>
            <a:r>
              <a:rPr dirty="0" sz="1500" spc="-10" b="0">
                <a:latin typeface="Arial"/>
                <a:cs typeface="Arial"/>
              </a:rPr>
              <a:t>administrators</a:t>
            </a:r>
            <a:r>
              <a:rPr dirty="0" sz="1500" spc="-7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to</a:t>
            </a:r>
            <a:r>
              <a:rPr dirty="0" sz="1500" spc="1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do</a:t>
            </a:r>
            <a:r>
              <a:rPr dirty="0" sz="1500" spc="1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multi-</a:t>
            </a:r>
            <a:r>
              <a:rPr dirty="0" sz="1500" spc="-10" b="0">
                <a:latin typeface="Arial"/>
                <a:cs typeface="Arial"/>
              </a:rPr>
              <a:t>factor</a:t>
            </a:r>
            <a:r>
              <a:rPr dirty="0" sz="1500" spc="-60" b="0">
                <a:latin typeface="Arial"/>
                <a:cs typeface="Arial"/>
              </a:rPr>
              <a:t> </a:t>
            </a:r>
            <a:r>
              <a:rPr dirty="0" sz="1500" spc="-10" b="0">
                <a:latin typeface="Arial"/>
                <a:cs typeface="Arial"/>
              </a:rPr>
              <a:t>authentication.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b="0">
                <a:latin typeface="Arial"/>
                <a:cs typeface="Arial"/>
              </a:rPr>
              <a:t>Requiring</a:t>
            </a:r>
            <a:r>
              <a:rPr dirty="0" sz="1500" spc="-1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users</a:t>
            </a:r>
            <a:r>
              <a:rPr dirty="0" sz="1500" spc="-4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to</a:t>
            </a:r>
            <a:r>
              <a:rPr dirty="0" sz="1500" spc="-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do</a:t>
            </a:r>
            <a:r>
              <a:rPr dirty="0" sz="1500" spc="-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multi-</a:t>
            </a:r>
            <a:r>
              <a:rPr dirty="0" sz="1500" spc="-10" b="0">
                <a:latin typeface="Arial"/>
                <a:cs typeface="Arial"/>
              </a:rPr>
              <a:t>factor</a:t>
            </a:r>
            <a:r>
              <a:rPr dirty="0" sz="1500" spc="-80" b="0">
                <a:latin typeface="Arial"/>
                <a:cs typeface="Arial"/>
              </a:rPr>
              <a:t> </a:t>
            </a:r>
            <a:r>
              <a:rPr dirty="0" sz="1500" spc="-10" b="0">
                <a:latin typeface="Arial"/>
                <a:cs typeface="Arial"/>
              </a:rPr>
              <a:t>authentication</a:t>
            </a:r>
            <a:r>
              <a:rPr dirty="0" sz="1500" spc="-80" b="0">
                <a:latin typeface="Arial"/>
                <a:cs typeface="Arial"/>
              </a:rPr>
              <a:t> </a:t>
            </a:r>
            <a:r>
              <a:rPr dirty="0" sz="1500" spc="-20" b="0">
                <a:latin typeface="Arial"/>
                <a:cs typeface="Arial"/>
              </a:rPr>
              <a:t>when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500" spc="-10" b="0">
                <a:latin typeface="Arial"/>
                <a:cs typeface="Arial"/>
              </a:rPr>
              <a:t>necessary.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b="0">
                <a:latin typeface="Arial"/>
                <a:cs typeface="Arial"/>
              </a:rPr>
              <a:t>Blocking</a:t>
            </a:r>
            <a:r>
              <a:rPr dirty="0" sz="1500" spc="-5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legacy </a:t>
            </a:r>
            <a:r>
              <a:rPr dirty="0" sz="1500" spc="-10" b="0">
                <a:latin typeface="Arial"/>
                <a:cs typeface="Arial"/>
              </a:rPr>
              <a:t>authentication</a:t>
            </a:r>
            <a:r>
              <a:rPr dirty="0" sz="1500" spc="-70" b="0">
                <a:latin typeface="Arial"/>
                <a:cs typeface="Arial"/>
              </a:rPr>
              <a:t> </a:t>
            </a:r>
            <a:r>
              <a:rPr dirty="0" sz="1500" spc="-10" b="0">
                <a:latin typeface="Arial"/>
                <a:cs typeface="Arial"/>
              </a:rPr>
              <a:t>protocols.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b="0">
                <a:latin typeface="Arial"/>
                <a:cs typeface="Arial"/>
              </a:rPr>
              <a:t>Protecting</a:t>
            </a:r>
            <a:r>
              <a:rPr dirty="0" sz="1500" spc="-105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privileged</a:t>
            </a:r>
            <a:r>
              <a:rPr dirty="0" sz="1500" spc="-6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activities</a:t>
            </a:r>
            <a:r>
              <a:rPr dirty="0" sz="1500" spc="-10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like</a:t>
            </a:r>
            <a:r>
              <a:rPr dirty="0" sz="1500" spc="-2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access</a:t>
            </a:r>
            <a:r>
              <a:rPr dirty="0" sz="1500" spc="-7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to</a:t>
            </a:r>
            <a:r>
              <a:rPr dirty="0" sz="1500" spc="-4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the</a:t>
            </a:r>
            <a:r>
              <a:rPr dirty="0" sz="1500" spc="-110" b="0">
                <a:latin typeface="Arial"/>
                <a:cs typeface="Arial"/>
              </a:rPr>
              <a:t> </a:t>
            </a:r>
            <a:r>
              <a:rPr dirty="0" sz="1500" b="0">
                <a:latin typeface="Arial"/>
                <a:cs typeface="Arial"/>
              </a:rPr>
              <a:t>Azure</a:t>
            </a:r>
            <a:r>
              <a:rPr dirty="0" sz="1500" spc="-15" b="0">
                <a:latin typeface="Arial"/>
                <a:cs typeface="Arial"/>
              </a:rPr>
              <a:t> </a:t>
            </a:r>
            <a:r>
              <a:rPr dirty="0" sz="1500" spc="-10" b="0">
                <a:latin typeface="Arial"/>
                <a:cs typeface="Arial"/>
              </a:rPr>
              <a:t>portal.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5107609"/>
            <a:ext cx="5287010" cy="354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dirty="0" sz="900" spc="-10">
                <a:latin typeface="Courier New"/>
                <a:cs typeface="Courier New"/>
              </a:rPr>
              <a:t>https://docs.microsoft.com/en-us/azure/active-directory/fundamentals/concept- fundamentals-security-defaults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154918" y="6412179"/>
            <a:ext cx="12318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83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95071" y="798576"/>
            <a:ext cx="5697220" cy="4669790"/>
            <a:chOff x="195071" y="798576"/>
            <a:chExt cx="5697220" cy="46697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071" y="798576"/>
              <a:ext cx="5696712" cy="46695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063" y="1990331"/>
              <a:ext cx="598182" cy="4579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3199" y="4322051"/>
              <a:ext cx="628650" cy="4579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203704" y="2194559"/>
              <a:ext cx="592455" cy="2386965"/>
            </a:xfrm>
            <a:custGeom>
              <a:avLst/>
              <a:gdLst/>
              <a:ahLst/>
              <a:cxnLst/>
              <a:rect l="l" t="t" r="r" b="b"/>
              <a:pathLst>
                <a:path w="592455" h="2386965">
                  <a:moveTo>
                    <a:pt x="0" y="0"/>
                  </a:moveTo>
                  <a:lnTo>
                    <a:pt x="592327" y="0"/>
                  </a:lnTo>
                  <a:lnTo>
                    <a:pt x="592327" y="2386457"/>
                  </a:lnTo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6096000" y="798576"/>
            <a:ext cx="2798445" cy="4669790"/>
            <a:chOff x="6096000" y="798576"/>
            <a:chExt cx="2798445" cy="466979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0" y="798576"/>
              <a:ext cx="2798063" cy="466953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8183" y="2901670"/>
              <a:ext cx="598182" cy="454939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9095231" y="798576"/>
            <a:ext cx="2853055" cy="4669790"/>
            <a:chOff x="9095231" y="798576"/>
            <a:chExt cx="2853055" cy="4669790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5231" y="798576"/>
              <a:ext cx="2852928" cy="466953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86415" y="1877542"/>
              <a:ext cx="595122" cy="457987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9271" y="551687"/>
            <a:ext cx="5553456" cy="5754624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59" y="789431"/>
            <a:ext cx="11466576" cy="245059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59" y="3429000"/>
            <a:ext cx="11134344" cy="130454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98120" y="932688"/>
            <a:ext cx="11302365" cy="4874260"/>
            <a:chOff x="198120" y="932688"/>
            <a:chExt cx="11302365" cy="48742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96" y="984504"/>
              <a:ext cx="10655808" cy="48219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" y="932688"/>
              <a:ext cx="884694" cy="37261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8640" y="1749526"/>
              <a:ext cx="887730" cy="37264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0920" y="3605758"/>
              <a:ext cx="884681" cy="372643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226807" y="76200"/>
            <a:ext cx="3474720" cy="6090285"/>
            <a:chOff x="7226807" y="76200"/>
            <a:chExt cx="3474720" cy="6090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1335" y="76200"/>
              <a:ext cx="3060192" cy="60899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6807" y="85331"/>
              <a:ext cx="942606" cy="579894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780287" y="435863"/>
            <a:ext cx="3611879" cy="5417185"/>
            <a:chOff x="780287" y="435863"/>
            <a:chExt cx="3611879" cy="541718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87" y="435863"/>
              <a:ext cx="3611879" cy="526999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3079" y="5273040"/>
              <a:ext cx="945654" cy="57989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578597" y="149478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233929" y="5338698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5464" y="2855976"/>
            <a:ext cx="2471928" cy="972312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96111" y="313943"/>
            <a:ext cx="10400030" cy="5542280"/>
            <a:chOff x="896111" y="313943"/>
            <a:chExt cx="10400030" cy="55422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111" y="313943"/>
              <a:ext cx="10399776" cy="55199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9127" y="5273040"/>
              <a:ext cx="942594" cy="582942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7091298" y="5339841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18519" y="277355"/>
            <a:ext cx="942594" cy="57989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469751" y="341757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858511" y="374332"/>
            <a:ext cx="6228080" cy="3185795"/>
            <a:chOff x="4858511" y="374332"/>
            <a:chExt cx="6228080" cy="31857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8511" y="2587752"/>
              <a:ext cx="2474976" cy="97231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776203" y="388620"/>
              <a:ext cx="295910" cy="219710"/>
            </a:xfrm>
            <a:custGeom>
              <a:avLst/>
              <a:gdLst/>
              <a:ahLst/>
              <a:cxnLst/>
              <a:rect l="l" t="t" r="r" b="b"/>
              <a:pathLst>
                <a:path w="295909" h="219709">
                  <a:moveTo>
                    <a:pt x="0" y="219455"/>
                  </a:moveTo>
                  <a:lnTo>
                    <a:pt x="295655" y="219455"/>
                  </a:lnTo>
                  <a:lnTo>
                    <a:pt x="295655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28575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53183" y="1953767"/>
            <a:ext cx="8486140" cy="2950845"/>
            <a:chOff x="1853183" y="1953767"/>
            <a:chExt cx="8486140" cy="29508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3183" y="1953767"/>
              <a:ext cx="8485632" cy="295046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5183" y="4062971"/>
              <a:ext cx="945654" cy="582942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967608" y="4130751"/>
            <a:ext cx="1416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8503" y="3706355"/>
            <a:ext cx="942594" cy="58294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768465" y="3772661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570732" y="3799332"/>
            <a:ext cx="2722245" cy="277495"/>
          </a:xfrm>
          <a:custGeom>
            <a:avLst/>
            <a:gdLst/>
            <a:ahLst/>
            <a:cxnLst/>
            <a:rect l="l" t="t" r="r" b="b"/>
            <a:pathLst>
              <a:path w="2722245" h="277495">
                <a:moveTo>
                  <a:pt x="0" y="277368"/>
                </a:moveTo>
                <a:lnTo>
                  <a:pt x="2721864" y="277368"/>
                </a:lnTo>
                <a:lnTo>
                  <a:pt x="272186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ln w="28575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253428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55" b="1">
                <a:solidFill>
                  <a:srgbClr val="FFFFFF"/>
                </a:solidFill>
                <a:latin typeface="Arial Black"/>
                <a:cs typeface="Arial Black"/>
              </a:rPr>
              <a:t>WHAT</a:t>
            </a:r>
            <a:r>
              <a:rPr dirty="0" sz="2700" spc="26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2700" spc="28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IT?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10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2656232"/>
            <a:ext cx="3687445" cy="176403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ct val="145400"/>
              </a:lnSpc>
              <a:spcBef>
                <a:spcPts val="150"/>
              </a:spcBef>
            </a:pPr>
            <a:r>
              <a:rPr dirty="0" sz="1700" b="1">
                <a:latin typeface="Arial Black"/>
                <a:cs typeface="Arial Black"/>
              </a:rPr>
              <a:t>A</a:t>
            </a:r>
            <a:r>
              <a:rPr dirty="0" sz="1700" spc="-3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collection</a:t>
            </a:r>
            <a:r>
              <a:rPr dirty="0" sz="1700" spc="-50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of</a:t>
            </a:r>
            <a:r>
              <a:rPr dirty="0" sz="1700" spc="7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online</a:t>
            </a:r>
            <a:r>
              <a:rPr dirty="0" sz="1700" spc="-50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services </a:t>
            </a:r>
            <a:r>
              <a:rPr dirty="0" sz="1500">
                <a:latin typeface="Arial"/>
                <a:cs typeface="Arial"/>
              </a:rPr>
              <a:t>Hosted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 MS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datacenters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around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 </a:t>
            </a:r>
            <a:r>
              <a:rPr dirty="0" sz="1500" spc="-10">
                <a:latin typeface="Arial"/>
                <a:cs typeface="Arial"/>
              </a:rPr>
              <a:t>world </a:t>
            </a:r>
            <a:r>
              <a:rPr dirty="0" sz="1500">
                <a:latin typeface="Arial"/>
                <a:cs typeface="Arial"/>
              </a:rPr>
              <a:t>No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need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build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on-</a:t>
            </a:r>
            <a:r>
              <a:rPr dirty="0" sz="1500">
                <a:latin typeface="Arial"/>
                <a:cs typeface="Arial"/>
              </a:rPr>
              <a:t>prem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infra</a:t>
            </a:r>
            <a:endParaRPr sz="1500">
              <a:latin typeface="Arial"/>
              <a:cs typeface="Arial"/>
            </a:endParaRPr>
          </a:p>
          <a:p>
            <a:pPr marL="12700" marR="1884045">
              <a:lnSpc>
                <a:spcPct val="148000"/>
              </a:lnSpc>
              <a:spcBef>
                <a:spcPts val="5"/>
              </a:spcBef>
            </a:pPr>
            <a:r>
              <a:rPr dirty="0" sz="1500">
                <a:latin typeface="Arial"/>
                <a:cs typeface="Arial"/>
              </a:rPr>
              <a:t>Pay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what</a:t>
            </a:r>
            <a:r>
              <a:rPr dirty="0" sz="1500" spc="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you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use </a:t>
            </a:r>
            <a:r>
              <a:rPr dirty="0" sz="1500">
                <a:latin typeface="Arial"/>
                <a:cs typeface="Arial"/>
              </a:rPr>
              <a:t>Scale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up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20">
                <a:latin typeface="Arial"/>
                <a:cs typeface="Arial"/>
              </a:rPr>
              <a:t> down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839724" y="60304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 h="0">
                <a:moveTo>
                  <a:pt x="359994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52009" y="3007868"/>
            <a:ext cx="6541770" cy="544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609600" algn="l"/>
                <a:tab pos="2118995" algn="l"/>
                <a:tab pos="2690495" algn="l"/>
                <a:tab pos="3703954" algn="l"/>
                <a:tab pos="525208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@</a:t>
            </a:r>
            <a:r>
              <a:rPr dirty="0" sz="1700" spc="-19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5896D0"/>
                </a:solidFill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3831082"/>
            <a:ext cx="680593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5490" algn="l"/>
                <a:tab pos="1828800" algn="l"/>
                <a:tab pos="2498090" algn="l"/>
                <a:tab pos="3335020" algn="l"/>
                <a:tab pos="4323080" algn="l"/>
                <a:tab pos="4883150" algn="l"/>
                <a:tab pos="5542915" algn="l"/>
                <a:tab pos="60566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u="sng" sz="17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b</a:t>
            </a:r>
            <a:r>
              <a:rPr dirty="0" u="sng" sz="1700" spc="-18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7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</a:t>
            </a:r>
            <a:r>
              <a:rPr dirty="0" u="sng" sz="1700" spc="-17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7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</a:t>
            </a:r>
            <a:r>
              <a:rPr dirty="0" u="sng" sz="1700" spc="-15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7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</a:t>
            </a:r>
            <a:r>
              <a:rPr dirty="0" u="sng" sz="1700" spc="-17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7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</a:t>
            </a:r>
            <a:r>
              <a:rPr dirty="0" u="sng" sz="1700" spc="-15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700" spc="-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40960" y="3457448"/>
            <a:ext cx="6279515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19823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@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150">
                <a:solidFill>
                  <a:srgbClr val="6FAC46"/>
                </a:solidFill>
                <a:latin typeface="Arial"/>
                <a:cs typeface="Arial"/>
              </a:rPr>
              <a:t>“B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@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82827" y="3285566"/>
            <a:ext cx="2292985" cy="864869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9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6719" y="2075688"/>
            <a:ext cx="11338560" cy="2707005"/>
            <a:chOff x="426719" y="2075688"/>
            <a:chExt cx="11338560" cy="27070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19" y="2075688"/>
              <a:ext cx="11338560" cy="27066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90503" y="2432291"/>
              <a:ext cx="375678" cy="79020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3960" y="4312894"/>
              <a:ext cx="887742" cy="372643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3344621"/>
            <a:ext cx="4718050" cy="545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67080" algn="l"/>
                <a:tab pos="1329055" algn="l"/>
                <a:tab pos="3811270" algn="l"/>
                <a:tab pos="42278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m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@</a:t>
            </a:r>
            <a:r>
              <a:rPr dirty="0" sz="1700" spc="-17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5896D0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640330" algn="l"/>
              </a:tabLst>
            </a:pP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@</a:t>
            </a:r>
            <a:r>
              <a:rPr dirty="0" sz="1700" spc="-19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5896D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5896D0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5896D0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276606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DISCUSSION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5492" y="3421202"/>
            <a:ext cx="1773555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70" b="1">
                <a:solidFill>
                  <a:srgbClr val="FFFFFF"/>
                </a:solidFill>
                <a:latin typeface="Arial Black"/>
                <a:cs typeface="Arial Black"/>
              </a:rPr>
              <a:t>STORY</a:t>
            </a:r>
            <a:r>
              <a:rPr dirty="0" sz="27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50" b="1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1915515"/>
            <a:ext cx="4686935" cy="301752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Enumerate</a:t>
            </a:r>
            <a:endParaRPr sz="1700">
              <a:latin typeface="Arial Black"/>
              <a:cs typeface="Arial Black"/>
            </a:endParaRPr>
          </a:p>
          <a:p>
            <a:pPr marL="12700" marR="279400">
              <a:lnSpc>
                <a:spcPts val="2950"/>
              </a:lnSpc>
              <a:spcBef>
                <a:spcPts val="229"/>
              </a:spcBef>
            </a:pP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Initial</a:t>
            </a:r>
            <a:r>
              <a:rPr dirty="0" sz="1700" spc="-9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Access</a:t>
            </a:r>
            <a:r>
              <a:rPr dirty="0" sz="1700" spc="2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40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Password</a:t>
            </a:r>
            <a:r>
              <a:rPr dirty="0" sz="1700" spc="-5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Spray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Defense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bypass</a:t>
            </a:r>
            <a:r>
              <a:rPr dirty="0" sz="1700" spc="-1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–</a:t>
            </a:r>
            <a:r>
              <a:rPr dirty="0" sz="1700" spc="-4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 Black"/>
                <a:cs typeface="Arial Black"/>
              </a:rPr>
              <a:t>Conditional</a:t>
            </a:r>
            <a:r>
              <a:rPr dirty="0" sz="1700" spc="-25" b="1">
                <a:solidFill>
                  <a:srgbClr val="6FAC46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6FAC46"/>
                </a:solidFill>
                <a:latin typeface="Arial Black"/>
                <a:cs typeface="Arial Black"/>
              </a:rPr>
              <a:t>Access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Persistence</a:t>
            </a:r>
            <a:r>
              <a:rPr dirty="0" sz="1700" spc="-2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Guest</a:t>
            </a:r>
            <a:r>
              <a:rPr dirty="0" sz="1700" spc="-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20" b="1">
                <a:solidFill>
                  <a:srgbClr val="FFFFFF"/>
                </a:solidFill>
                <a:latin typeface="Arial Black"/>
                <a:cs typeface="Arial Black"/>
              </a:rPr>
              <a:t>user</a:t>
            </a:r>
            <a:endParaRPr sz="1700">
              <a:latin typeface="Arial Black"/>
              <a:cs typeface="Arial Black"/>
            </a:endParaRPr>
          </a:p>
          <a:p>
            <a:pPr marL="12700" marR="5080">
              <a:lnSpc>
                <a:spcPct val="144400"/>
              </a:lnSpc>
              <a:spcBef>
                <a:spcPts val="5"/>
              </a:spcBef>
            </a:pP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Dynamic</a:t>
            </a:r>
            <a:r>
              <a:rPr dirty="0" sz="1700" spc="-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Groups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Runbooks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9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Managed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 Identity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Privilege</a:t>
            </a:r>
            <a:r>
              <a:rPr dirty="0" sz="1700" spc="-7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Escalation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1700" spc="-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Key</a:t>
            </a:r>
            <a:r>
              <a:rPr dirty="0" sz="1700" spc="-4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Vaults</a:t>
            </a:r>
            <a:endParaRPr sz="1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dirty="0" spc="105">
                <a:solidFill>
                  <a:srgbClr val="000000"/>
                </a:solidFill>
              </a:rPr>
              <a:t>AZURE</a:t>
            </a:r>
            <a:r>
              <a:rPr dirty="0" spc="335">
                <a:solidFill>
                  <a:srgbClr val="000000"/>
                </a:solidFill>
              </a:rPr>
              <a:t> </a:t>
            </a:r>
            <a:r>
              <a:rPr dirty="0" spc="65">
                <a:solidFill>
                  <a:srgbClr val="000000"/>
                </a:solidFill>
              </a:rPr>
              <a:t>AD</a:t>
            </a:r>
            <a:r>
              <a:rPr dirty="0" spc="340">
                <a:solidFill>
                  <a:srgbClr val="000000"/>
                </a:solidFill>
              </a:rPr>
              <a:t> </a:t>
            </a:r>
            <a:r>
              <a:rPr dirty="0" spc="75">
                <a:solidFill>
                  <a:srgbClr val="000000"/>
                </a:solidFill>
              </a:rPr>
              <a:t>ROLES</a:t>
            </a: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dirty="0">
                <a:solidFill>
                  <a:srgbClr val="D9D9D9"/>
                </a:solidFill>
              </a:rPr>
              <a:t>&amp;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784472" y="3686936"/>
            <a:ext cx="45986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 b="1" strike="sngStrike">
                <a:solidFill>
                  <a:srgbClr val="D9D9D9"/>
                </a:solidFill>
                <a:latin typeface="Arial Black"/>
                <a:cs typeface="Arial Black"/>
              </a:rPr>
              <a:t>AZURE</a:t>
            </a:r>
            <a:r>
              <a:rPr dirty="0" sz="3000" spc="335" b="1" strike="sngStrike">
                <a:solidFill>
                  <a:srgbClr val="D9D9D9"/>
                </a:solidFill>
                <a:latin typeface="Arial Black"/>
                <a:cs typeface="Arial Black"/>
              </a:rPr>
              <a:t> </a:t>
            </a:r>
            <a:r>
              <a:rPr dirty="0" sz="3000" spc="75" b="1" strike="sngStrike">
                <a:solidFill>
                  <a:srgbClr val="D9D9D9"/>
                </a:solidFill>
                <a:latin typeface="Arial Black"/>
                <a:cs typeface="Arial Black"/>
              </a:rPr>
              <a:t>RBAC</a:t>
            </a:r>
            <a:r>
              <a:rPr dirty="0" sz="3000" spc="340" b="1" strike="sngStrike">
                <a:solidFill>
                  <a:srgbClr val="D9D9D9"/>
                </a:solidFill>
                <a:latin typeface="Arial Black"/>
                <a:cs typeface="Arial Black"/>
              </a:rPr>
              <a:t> </a:t>
            </a:r>
            <a:r>
              <a:rPr dirty="0" sz="3000" spc="75" b="1" strike="sngStrike">
                <a:solidFill>
                  <a:srgbClr val="D9D9D9"/>
                </a:solidFill>
                <a:latin typeface="Arial Black"/>
                <a:cs typeface="Arial Black"/>
              </a:rPr>
              <a:t>ROLES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100054" y="642833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96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3988" y="3357194"/>
            <a:ext cx="244729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DEFINITION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1350128"/>
            <a:ext cx="5250815" cy="169926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700" spc="-10" b="1">
                <a:latin typeface="Arial Black"/>
                <a:cs typeface="Arial Black"/>
              </a:rPr>
              <a:t>Definition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roles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control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access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Azure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resources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such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500">
                <a:latin typeface="Arial"/>
                <a:cs typeface="Arial"/>
              </a:rPr>
              <a:t>users,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groups,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applications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using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Microsoft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Graph</a:t>
            </a:r>
            <a:r>
              <a:rPr dirty="0" sz="1500" spc="-11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API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latin typeface="Arial"/>
                <a:cs typeface="Arial"/>
              </a:rPr>
              <a:t>Differs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from</a:t>
            </a:r>
            <a:r>
              <a:rPr dirty="0" sz="1500" spc="-1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RBAC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84823" y="3686456"/>
            <a:ext cx="4949825" cy="142621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10" b="1">
                <a:latin typeface="Arial Black"/>
                <a:cs typeface="Arial Black"/>
              </a:rPr>
              <a:t>Components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Security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Principal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(user,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group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service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principal)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Role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Definition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collection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permissions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Scope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where</a:t>
            </a:r>
            <a:r>
              <a:rPr dirty="0" sz="1500" spc="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permissions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apply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154918" y="6412179"/>
            <a:ext cx="12318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latin typeface="Arial"/>
                <a:cs typeface="Arial"/>
              </a:rPr>
              <a:t>97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4445">
              <a:lnSpc>
                <a:spcPct val="100000"/>
              </a:lnSpc>
              <a:spcBef>
                <a:spcPts val="100"/>
              </a:spcBef>
            </a:pPr>
            <a:r>
              <a:rPr dirty="0" spc="114"/>
              <a:t>SECURITY</a:t>
            </a:r>
            <a:r>
              <a:rPr dirty="0" spc="360"/>
              <a:t> </a:t>
            </a:r>
            <a:r>
              <a:rPr dirty="0" spc="80"/>
              <a:t>PRINCIPAL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100054" y="642833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98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4910455" cy="6858000"/>
            <a:chOff x="0" y="0"/>
            <a:chExt cx="491045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4910455" cy="6858000"/>
            </a:xfrm>
            <a:custGeom>
              <a:avLst/>
              <a:gdLst/>
              <a:ahLst/>
              <a:cxnLst/>
              <a:rect l="l" t="t" r="r" b="b"/>
              <a:pathLst>
                <a:path w="4910455" h="6858000">
                  <a:moveTo>
                    <a:pt x="491032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10328" y="6858000"/>
                  </a:lnTo>
                  <a:lnTo>
                    <a:pt x="4910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9724" y="6030467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4" h="0">
                  <a:moveTo>
                    <a:pt x="359994" y="0"/>
                  </a:moveTo>
                  <a:lnTo>
                    <a:pt x="0" y="0"/>
                  </a:lnTo>
                </a:path>
              </a:pathLst>
            </a:custGeom>
            <a:ln w="635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773988" y="3357194"/>
            <a:ext cx="2447290" cy="4394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DEFINITION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99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84823" y="1350128"/>
            <a:ext cx="5250815" cy="169926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700" spc="-10" b="1">
                <a:solidFill>
                  <a:srgbClr val="BEBEBE"/>
                </a:solidFill>
                <a:latin typeface="Arial Black"/>
                <a:cs typeface="Arial Black"/>
              </a:rPr>
              <a:t>Definition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Azure</a:t>
            </a:r>
            <a:r>
              <a:rPr dirty="0" sz="1500" spc="-9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AD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roles</a:t>
            </a:r>
            <a:r>
              <a:rPr dirty="0" sz="1500" spc="-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control</a:t>
            </a:r>
            <a:r>
              <a:rPr dirty="0" sz="1500" spc="-6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access</a:t>
            </a:r>
            <a:r>
              <a:rPr dirty="0" sz="1500" spc="-7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to</a:t>
            </a:r>
            <a:r>
              <a:rPr dirty="0" sz="1500" spc="-11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Azure</a:t>
            </a:r>
            <a:r>
              <a:rPr dirty="0" sz="1500" spc="-9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AD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resources</a:t>
            </a:r>
            <a:r>
              <a:rPr dirty="0" sz="1500" spc="-7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such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as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users,</a:t>
            </a:r>
            <a:r>
              <a:rPr dirty="0" sz="1500" spc="-6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groups,</a:t>
            </a:r>
            <a:r>
              <a:rPr dirty="0" sz="1500" spc="-5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and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applications</a:t>
            </a:r>
            <a:r>
              <a:rPr dirty="0" sz="1500" spc="-5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using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the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Microsoft</a:t>
            </a:r>
            <a:r>
              <a:rPr dirty="0" sz="1500" spc="-10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Graph</a:t>
            </a:r>
            <a:r>
              <a:rPr dirty="0" sz="1500" spc="-11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API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Differs</a:t>
            </a:r>
            <a:r>
              <a:rPr dirty="0" sz="1500" spc="-9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from</a:t>
            </a:r>
            <a:r>
              <a:rPr dirty="0" sz="1500" spc="-12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Azure</a:t>
            </a:r>
            <a:r>
              <a:rPr dirty="0" sz="1500" spc="-3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RBAC</a:t>
            </a:r>
            <a:r>
              <a:rPr dirty="0" sz="1500" spc="-4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for</a:t>
            </a:r>
            <a:r>
              <a:rPr dirty="0" sz="1500" spc="-2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resources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3686456"/>
            <a:ext cx="4949825" cy="142621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spc="-10" b="1">
                <a:solidFill>
                  <a:srgbClr val="404040"/>
                </a:solidFill>
                <a:latin typeface="Arial Black"/>
                <a:cs typeface="Arial Black"/>
              </a:rPr>
              <a:t>Components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Security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Principal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–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ID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(user,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group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service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principal)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Role</a:t>
            </a:r>
            <a:r>
              <a:rPr dirty="0" sz="1500" spc="-3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Definition</a:t>
            </a:r>
            <a:r>
              <a:rPr dirty="0" sz="1500" spc="-5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–</a:t>
            </a:r>
            <a:r>
              <a:rPr dirty="0" sz="1500" spc="-3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collection</a:t>
            </a:r>
            <a:r>
              <a:rPr dirty="0" sz="1500" spc="-8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of</a:t>
            </a:r>
            <a:r>
              <a:rPr dirty="0" sz="1500" spc="-4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permissions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Scope</a:t>
            </a:r>
            <a:r>
              <a:rPr dirty="0" sz="1500" spc="-6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–</a:t>
            </a:r>
            <a:r>
              <a:rPr dirty="0" sz="1500" spc="-3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where</a:t>
            </a:r>
            <a:r>
              <a:rPr dirty="0" sz="1500" spc="2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the</a:t>
            </a:r>
            <a:r>
              <a:rPr dirty="0" sz="1500" spc="-50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BEBEBE"/>
                </a:solidFill>
                <a:latin typeface="Arial"/>
                <a:cs typeface="Arial"/>
              </a:rPr>
              <a:t>permissions</a:t>
            </a:r>
            <a:r>
              <a:rPr dirty="0" sz="1500" spc="-85">
                <a:solidFill>
                  <a:srgbClr val="BEBEB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BEBEBE"/>
                </a:solidFill>
                <a:latin typeface="Arial"/>
                <a:cs typeface="Arial"/>
              </a:rPr>
              <a:t>apply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2987166"/>
            <a:ext cx="2494915" cy="80772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490"/>
              </a:spcBef>
            </a:pPr>
            <a:r>
              <a:rPr dirty="0" sz="2700" spc="114" b="1">
                <a:solidFill>
                  <a:srgbClr val="FFFFFF"/>
                </a:solidFill>
                <a:latin typeface="Arial Black"/>
                <a:cs typeface="Arial Black"/>
              </a:rPr>
              <a:t>SECURITY </a:t>
            </a:r>
            <a:r>
              <a:rPr dirty="0" sz="2700" spc="90" b="1">
                <a:solidFill>
                  <a:srgbClr val="FFFFFF"/>
                </a:solidFill>
                <a:latin typeface="Arial Black"/>
                <a:cs typeface="Arial Black"/>
              </a:rPr>
              <a:t>PRINCIPALS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/>
              <a:t>H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K</a:t>
            </a:r>
            <a:r>
              <a:rPr dirty="0" spc="75"/>
              <a:t> </a:t>
            </a:r>
            <a:r>
              <a:rPr dirty="0"/>
              <a:t>E</a:t>
            </a:r>
            <a:r>
              <a:rPr dirty="0" spc="75"/>
              <a:t> </a:t>
            </a:r>
            <a:r>
              <a:rPr dirty="0"/>
              <a:t>R</a:t>
            </a:r>
            <a:r>
              <a:rPr dirty="0" spc="85"/>
              <a:t> </a:t>
            </a:r>
            <a:r>
              <a:rPr dirty="0"/>
              <a:t>S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C</a:t>
            </a:r>
            <a:r>
              <a:rPr dirty="0" spc="105"/>
              <a:t> </a:t>
            </a:r>
            <a:r>
              <a:rPr dirty="0"/>
              <a:t>A</a:t>
            </a:r>
            <a:r>
              <a:rPr dirty="0" spc="75"/>
              <a:t> </a:t>
            </a:r>
            <a:r>
              <a:rPr dirty="0"/>
              <a:t>D</a:t>
            </a:r>
            <a:r>
              <a:rPr dirty="0" spc="105"/>
              <a:t> </a:t>
            </a:r>
            <a:r>
              <a:rPr dirty="0"/>
              <a:t>E</a:t>
            </a:r>
            <a:r>
              <a:rPr dirty="0" spc="95"/>
              <a:t> </a:t>
            </a:r>
            <a:r>
              <a:rPr dirty="0"/>
              <a:t>M</a:t>
            </a:r>
            <a:r>
              <a:rPr dirty="0" spc="100"/>
              <a:t> </a:t>
            </a:r>
            <a:r>
              <a:rPr dirty="0"/>
              <a:t>Y</a:t>
            </a:r>
            <a:r>
              <a:rPr dirty="0" spc="95"/>
              <a:t> </a:t>
            </a:r>
            <a:r>
              <a:rPr dirty="0"/>
              <a:t>.</a:t>
            </a:r>
            <a:r>
              <a:rPr dirty="0" spc="85"/>
              <a:t> </a:t>
            </a:r>
            <a:r>
              <a:rPr dirty="0"/>
              <a:t>C</a:t>
            </a:r>
            <a:r>
              <a:rPr dirty="0" spc="85"/>
              <a:t> </a:t>
            </a:r>
            <a:r>
              <a:rPr dirty="0"/>
              <a:t>O</a:t>
            </a:r>
            <a:r>
              <a:rPr dirty="0" spc="114"/>
              <a:t> </a:t>
            </a:r>
            <a:r>
              <a:rPr dirty="0" spc="-50"/>
              <a:t>M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30"/>
              </a:spcBef>
            </a:pPr>
            <a:r>
              <a:rPr dirty="0" sz="700" spc="-25">
                <a:solidFill>
                  <a:srgbClr val="000000"/>
                </a:solidFill>
                <a:latin typeface="Arial"/>
                <a:cs typeface="Arial"/>
              </a:rPr>
              <a:t>100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3" y="1749679"/>
            <a:ext cx="225679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000000"/>
                </a:solidFill>
              </a:rPr>
              <a:t>Security</a:t>
            </a:r>
            <a:r>
              <a:rPr dirty="0" sz="1700" spc="-40">
                <a:solidFill>
                  <a:srgbClr val="000000"/>
                </a:solidFill>
              </a:rPr>
              <a:t> </a:t>
            </a:r>
            <a:r>
              <a:rPr dirty="0" sz="1700" spc="-10">
                <a:solidFill>
                  <a:srgbClr val="000000"/>
                </a:solidFill>
              </a:rPr>
              <a:t>Principals</a:t>
            </a:r>
            <a:endParaRPr sz="1700"/>
          </a:p>
        </p:txBody>
      </p:sp>
      <p:sp>
        <p:nvSpPr>
          <p:cNvPr id="4" name="object 4" descr=""/>
          <p:cNvSpPr txBox="1"/>
          <p:nvPr/>
        </p:nvSpPr>
        <p:spPr>
          <a:xfrm>
            <a:off x="6084823" y="2009918"/>
            <a:ext cx="4094479" cy="104140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500">
                <a:latin typeface="Arial"/>
                <a:cs typeface="Arial"/>
              </a:rPr>
              <a:t>Azure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object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that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we</a:t>
            </a:r>
            <a:r>
              <a:rPr dirty="0" sz="1500" spc="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want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assign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privileges</a:t>
            </a:r>
            <a:r>
              <a:rPr dirty="0" sz="1500" spc="-9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to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 spc="-10">
                <a:latin typeface="Arial"/>
                <a:cs typeface="Arial"/>
              </a:rPr>
              <a:t>User,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group,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service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principal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500">
                <a:latin typeface="Arial"/>
                <a:cs typeface="Arial"/>
              </a:rPr>
              <a:t>Will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have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Object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ID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3786847"/>
            <a:ext cx="2836545" cy="74803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b="1">
                <a:latin typeface="Arial Black"/>
                <a:cs typeface="Arial Black"/>
              </a:rPr>
              <a:t>NOT</a:t>
            </a:r>
            <a:r>
              <a:rPr dirty="0" sz="1700" spc="-25" b="1">
                <a:latin typeface="Arial Black"/>
                <a:cs typeface="Arial Black"/>
              </a:rPr>
              <a:t> </a:t>
            </a:r>
            <a:r>
              <a:rPr dirty="0" sz="1700" b="1">
                <a:latin typeface="Arial Black"/>
                <a:cs typeface="Arial Black"/>
              </a:rPr>
              <a:t>a Service</a:t>
            </a:r>
            <a:r>
              <a:rPr dirty="0" sz="1700" spc="5" b="1">
                <a:latin typeface="Arial Black"/>
                <a:cs typeface="Arial Black"/>
              </a:rPr>
              <a:t> </a:t>
            </a:r>
            <a:r>
              <a:rPr dirty="0" sz="1700" spc="-10" b="1">
                <a:latin typeface="Arial Black"/>
                <a:cs typeface="Arial Black"/>
              </a:rPr>
              <a:t>Principal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latin typeface="Arial"/>
                <a:cs typeface="Arial"/>
              </a:rPr>
              <a:t>More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later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Tarek Naja</dc:creator>
  <dc:title>PowerPoint Presentation</dc:title>
  <dcterms:created xsi:type="dcterms:W3CDTF">2023-05-30T03:44:36Z</dcterms:created>
  <dcterms:modified xsi:type="dcterms:W3CDTF">2023-05-30T03:44:36Z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2023-05-30T00:00:00Z</vt:filetime>
  </property>
  <property fmtid="{D5CDD505-2E9C-101B-9397-08002B2CF9AE}" pid="5" name="Producer">
    <vt:lpwstr>Microsoft® PowerPoint® for Microsoft 365</vt:lpwstr>
  </property>
</Properties>
</file>